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64" r:id="rId3"/>
    <p:sldId id="395" r:id="rId4"/>
    <p:sldId id="396" r:id="rId5"/>
    <p:sldId id="385" r:id="rId6"/>
    <p:sldId id="386" r:id="rId7"/>
    <p:sldId id="387" r:id="rId8"/>
    <p:sldId id="388" r:id="rId9"/>
    <p:sldId id="389" r:id="rId10"/>
    <p:sldId id="390" r:id="rId11"/>
    <p:sldId id="392" r:id="rId12"/>
    <p:sldId id="393" r:id="rId13"/>
    <p:sldId id="397" r:id="rId14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5D364-FB57-EE9D-F1B1-34012C944F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A2075D-5C18-1C07-700A-C04C1FBA22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A8D1C-782F-14F9-5CF5-4A1982305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ABE1D-A90D-47AA-AC8B-1F1750754CA2}" type="datetimeFigureOut">
              <a:rPr lang="lv-LV" smtClean="0"/>
              <a:t>17.10.2025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939DC-8F22-2C35-ADFC-55854A4E9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20E05-5725-0487-F3E7-3C6D4CEFF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DEF2-9C02-47CF-AA57-2940ECC087C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24590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9D1E0-0A75-32C1-F72C-7E63B6BFC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A32392-D6F3-EF14-897D-33BE83B4DF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A474F-BEAA-9F8D-4B0A-E274E16EF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ABE1D-A90D-47AA-AC8B-1F1750754CA2}" type="datetimeFigureOut">
              <a:rPr lang="lv-LV" smtClean="0"/>
              <a:t>17.10.2025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6ACB4-623F-3303-6D1F-707C5A297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F6DBA0-E323-1B6B-9BC4-1945D55CB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DEF2-9C02-47CF-AA57-2940ECC087C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32188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FBCBB6-89E2-E696-7E39-E9EA6FCC1A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AEEE77-DCEF-9C57-EBFE-F93423F232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C7958-B10D-5E6B-DEF4-795614D97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ABE1D-A90D-47AA-AC8B-1F1750754CA2}" type="datetimeFigureOut">
              <a:rPr lang="lv-LV" smtClean="0"/>
              <a:t>17.10.2025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3069E-672B-9045-03D1-0560F1D2C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03C82-2F54-B0EE-B2F9-40EC5AAEA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DEF2-9C02-47CF-AA57-2940ECC087C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0854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5159B9A0-10B9-D54E-0294-35F748247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EA0EA8CB-D2BF-F288-919F-F6017D081BC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AFDEC74-130F-47D8-B466-CC94656ADF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7904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2E6F9-3630-B754-9337-7BC591ED0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1BFD2-EF45-2BCD-E4BA-D83AA35C8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D3F8E-E293-A525-D0F6-0327EE70B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ABE1D-A90D-47AA-AC8B-1F1750754CA2}" type="datetimeFigureOut">
              <a:rPr lang="lv-LV" smtClean="0"/>
              <a:t>17.10.2025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87E0D7-CE9D-5B9B-013B-4C845C9E6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9FCED-8508-7467-632C-ABD62C8A1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DEF2-9C02-47CF-AA57-2940ECC087C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23540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91C13-D079-FEFC-035D-80546150E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4348A3-1A1D-13D9-EB4B-D2AEFEA08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179010-56DF-E636-7B1F-7E7D63567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ABE1D-A90D-47AA-AC8B-1F1750754CA2}" type="datetimeFigureOut">
              <a:rPr lang="lv-LV" smtClean="0"/>
              <a:t>17.10.2025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BDB149-A521-A624-D1EF-F8077FE41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B47AE2-208B-5FF2-373E-FEB6112B5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DEF2-9C02-47CF-AA57-2940ECC087C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49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DD062-9822-A3D9-B4E7-EB87009BA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B79A9-2567-E7AE-C263-9886A5EA7D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B3EDFF-EB48-3108-B51D-B0D8398637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DEF1E3-9012-A2FB-E29C-39E96C67B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ABE1D-A90D-47AA-AC8B-1F1750754CA2}" type="datetimeFigureOut">
              <a:rPr lang="lv-LV" smtClean="0"/>
              <a:t>17.10.2025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61BC6A-8A84-B19B-8490-9C5AFA7BC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240EE0-ADB0-A88D-0060-E8B3792FD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DEF2-9C02-47CF-AA57-2940ECC087C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7223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AD76A-1EEA-F701-0F92-EEA4CF8F2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6ADBBD-019D-B367-F483-935523A26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04D89E-A48B-DDD5-02AB-ACFAB717C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312D2D-C1AB-ABB0-250C-548B44021A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79F3CA-3E06-92EB-19DF-432376FB59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6ABDB3-AB74-3B4F-2864-5B385BF32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ABE1D-A90D-47AA-AC8B-1F1750754CA2}" type="datetimeFigureOut">
              <a:rPr lang="lv-LV" smtClean="0"/>
              <a:t>17.10.2025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FD25F8-11F7-CE03-07AD-ABF9B1464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ED0B25-73E5-D4A3-F7D4-046A656A9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DEF2-9C02-47CF-AA57-2940ECC087C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6925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2A8E3-B5C8-319E-2FEA-B34C1029D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A36928-B6F3-7DBC-7E23-EE50B5D14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ABE1D-A90D-47AA-AC8B-1F1750754CA2}" type="datetimeFigureOut">
              <a:rPr lang="lv-LV" smtClean="0"/>
              <a:t>17.10.2025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98C04E-DAEF-5262-3283-0E7BB400F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3786D3-9E91-9265-2A3C-4BC5309A9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DEF2-9C02-47CF-AA57-2940ECC087C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93569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EAFD3B-A15F-E44C-B2D3-41440AD1F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ABE1D-A90D-47AA-AC8B-1F1750754CA2}" type="datetimeFigureOut">
              <a:rPr lang="lv-LV" smtClean="0"/>
              <a:t>17.10.2025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C683D1-6A90-BD15-72C4-90D9F39C6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4251F-55BA-D927-0C71-169D2B90F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DEF2-9C02-47CF-AA57-2940ECC087C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27696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B8C1B-4A4F-F1F2-61F7-4E9EE7A0B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87E1A-FE69-6A59-6937-80001B5E0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91D7A-C38E-6D9C-0D78-B1CCF98B5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3AE4CD-243C-93F2-F247-653E65630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ABE1D-A90D-47AA-AC8B-1F1750754CA2}" type="datetimeFigureOut">
              <a:rPr lang="lv-LV" smtClean="0"/>
              <a:t>17.10.2025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BD6F4-2441-5F08-4C91-AE4092B17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7DA7FE-9AB4-2BB0-DA51-F7203DDCD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DEF2-9C02-47CF-AA57-2940ECC087C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4166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51A37-EEF9-C20E-9853-5185C8D2A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B106AD-8B44-59C2-B691-3460CB0118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0C75E9-F569-9521-E689-3D0F813141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FCB23F-5790-FE18-AD7F-9A94DB037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ABE1D-A90D-47AA-AC8B-1F1750754CA2}" type="datetimeFigureOut">
              <a:rPr lang="lv-LV" smtClean="0"/>
              <a:t>17.10.2025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D09BD7-6B45-53A1-1FE8-11D4616A5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CD624-884D-404A-13A7-714A5C2CA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4DEF2-9C02-47CF-AA57-2940ECC087C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78800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FF0179-F02A-0EEC-4AFE-486E908E2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30111-A2B6-4A01-DAE0-08D612F56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4410F-5FA8-4C94-C0D0-B714F03F78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ABE1D-A90D-47AA-AC8B-1F1750754CA2}" type="datetimeFigureOut">
              <a:rPr lang="lv-LV" smtClean="0"/>
              <a:t>17.10.2025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8FB75D-DF2C-59F0-F37D-6F3DF19AAC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9086E9-DDC9-C90E-3EFA-A6FAA1B2D3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4DEF2-9C02-47CF-AA57-2940ECC087C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62809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mailto:Andis.Vilums@zva.gov.lv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"/>
            <a:ext cx="3777632" cy="416617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5105400"/>
            <a:ext cx="6400800" cy="838200"/>
          </a:xfrm>
        </p:spPr>
        <p:txBody>
          <a:bodyPr>
            <a:noAutofit/>
          </a:bodyPr>
          <a:lstStyle/>
          <a:p>
            <a:r>
              <a:rPr lang="lv-LV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Andis Viļums</a:t>
            </a:r>
          </a:p>
          <a:p>
            <a:r>
              <a:rPr lang="lv-LV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Medicīnisko ierīču nodaļas vadītājs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895600" y="60960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2025. gada 16. oktobris, Rīga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622199"/>
            <a:ext cx="9144000" cy="244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657600"/>
            <a:ext cx="7772400" cy="838200"/>
          </a:xfrm>
        </p:spPr>
        <p:txBody>
          <a:bodyPr>
            <a:noAutofit/>
          </a:bodyPr>
          <a:lstStyle/>
          <a:p>
            <a:r>
              <a:rPr lang="lv-LV" sz="28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Ziņošana par negadījumiem ar medicīniskajām ierīcēm un medicīnisko ierīču klīnisko pētījumu ziņojumu datubāze</a:t>
            </a:r>
            <a:endParaRPr lang="lv-LV" sz="2800" b="1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271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19EC6-2D2F-7475-AF6E-6428B0FCF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A3010-E24D-A9A0-EAA9-2E55CE037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endParaRPr lang="en-US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endParaRPr lang="en-US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lv-LV" sz="40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Medicīnisko ierīču klīnisko pētījumu ziņojumu datubāze</a:t>
            </a:r>
            <a:endParaRPr lang="lv-LV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E55215-EDF4-4E18-C6EC-D70BA07847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1"/>
            <a:ext cx="1761743" cy="19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770340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A2035-D967-D706-FD7C-DA9075EFE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B5BF1D5-9DAE-B5B4-AA40-89B6273532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r="-1297" b="10370"/>
          <a:stretch>
            <a:fillRect/>
          </a:stretch>
        </p:blipFill>
        <p:spPr>
          <a:xfrm>
            <a:off x="511276" y="130062"/>
            <a:ext cx="11611897" cy="5779126"/>
          </a:xfrm>
          <a:prstGeom prst="rect">
            <a:avLst/>
          </a:prstGeom>
        </p:spPr>
      </p:pic>
      <p:sp>
        <p:nvSpPr>
          <p:cNvPr id="3" name="Arrow: Left 2">
            <a:extLst>
              <a:ext uri="{FF2B5EF4-FFF2-40B4-BE49-F238E27FC236}">
                <a16:creationId xmlns:a16="http://schemas.microsoft.com/office/drawing/2014/main" id="{356B2D86-8BEE-F61B-E6A9-31BDD774E958}"/>
              </a:ext>
            </a:extLst>
          </p:cNvPr>
          <p:cNvSpPr/>
          <p:nvPr/>
        </p:nvSpPr>
        <p:spPr>
          <a:xfrm>
            <a:off x="7848600" y="4572000"/>
            <a:ext cx="609600" cy="228600"/>
          </a:xfrm>
          <a:prstGeom prst="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70661571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659EA-3D32-162F-4FC1-3CE9ADD24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48B9D9F-6BC6-1E94-1C9A-45A59B4AC8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556"/>
          <a:stretch>
            <a:fillRect/>
          </a:stretch>
        </p:blipFill>
        <p:spPr>
          <a:xfrm>
            <a:off x="943896" y="434861"/>
            <a:ext cx="10134648" cy="5041707"/>
          </a:xfrm>
          <a:prstGeom prst="rect">
            <a:avLst/>
          </a:prstGeom>
        </p:spPr>
      </p:pic>
      <p:sp>
        <p:nvSpPr>
          <p:cNvPr id="3" name="Arrow: Left 2">
            <a:extLst>
              <a:ext uri="{FF2B5EF4-FFF2-40B4-BE49-F238E27FC236}">
                <a16:creationId xmlns:a16="http://schemas.microsoft.com/office/drawing/2014/main" id="{D0EDDDEA-34BB-1402-B0A4-6041399C7940}"/>
              </a:ext>
            </a:extLst>
          </p:cNvPr>
          <p:cNvSpPr/>
          <p:nvPr/>
        </p:nvSpPr>
        <p:spPr>
          <a:xfrm>
            <a:off x="3768213" y="3593690"/>
            <a:ext cx="843116" cy="260555"/>
          </a:xfrm>
          <a:prstGeom prst="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8219587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810000" y="4343400"/>
            <a:ext cx="6400800" cy="838200"/>
          </a:xfrm>
        </p:spPr>
        <p:txBody>
          <a:bodyPr>
            <a:noAutofit/>
          </a:bodyPr>
          <a:lstStyle/>
          <a:p>
            <a:pPr algn="l"/>
            <a:r>
              <a:rPr lang="lv-LV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	  Andis Viļums</a:t>
            </a:r>
          </a:p>
          <a:p>
            <a:pPr algn="l"/>
            <a:r>
              <a:rPr lang="lv-LV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	  Medicīnisko ierīču nodaļas </a:t>
            </a:r>
            <a:r>
              <a:rPr lang="lv-LV" altLang="en-US" sz="1400" dirty="0">
                <a:solidFill>
                  <a:srgbClr val="000000"/>
                </a:solidFill>
                <a:latin typeface="Verdana" panose="020B0604030504040204" pitchFamily="34" charset="0"/>
              </a:rPr>
              <a:t>vadītājs</a:t>
            </a:r>
          </a:p>
          <a:p>
            <a:pPr defTabSz="179388">
              <a:buFont typeface="Wingdings 2" panose="05020102010507070707" pitchFamily="18" charset="2"/>
              <a:buChar char="'"/>
              <a:defRPr/>
            </a:pPr>
            <a:r>
              <a:rPr lang="lv-LV" altLang="en-US" sz="1400" dirty="0">
                <a:solidFill>
                  <a:srgbClr val="000000"/>
                </a:solidFill>
                <a:latin typeface="Verdana" panose="020B0604030504040204" pitchFamily="34" charset="0"/>
              </a:rPr>
              <a:t>+371 67078466 </a:t>
            </a:r>
            <a:r>
              <a:rPr lang="lv-LV" altLang="en-US" sz="1400" dirty="0">
                <a:solidFill>
                  <a:srgbClr val="000000"/>
                </a:solidFill>
                <a:latin typeface="Verdana" panose="020B0604030504040204" pitchFamily="34" charset="0"/>
                <a:sym typeface="Wingdings" panose="05000000000000000000" pitchFamily="2" charset="2"/>
              </a:rPr>
              <a:t> </a:t>
            </a:r>
            <a:r>
              <a:rPr lang="lv-LV" altLang="en-US" sz="1400" dirty="0">
                <a:solidFill>
                  <a:srgbClr val="000000"/>
                </a:solidFill>
                <a:latin typeface="Verdana" panose="020B0604030504040204" pitchFamily="34" charset="0"/>
                <a:sym typeface="Wingdings" panose="05000000000000000000" pitchFamily="2" charset="2"/>
                <a:hlinkClick r:id="rId2"/>
              </a:rPr>
              <a:t>Andis.Vilums@zva.gov.lv</a:t>
            </a:r>
            <a:endParaRPr lang="lv-LV" altLang="en-US" sz="14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700981" y="5707799"/>
            <a:ext cx="8185355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2025. gada 16. oktobris, </a:t>
            </a:r>
          </a:p>
          <a:p>
            <a:r>
              <a:rPr lang="lv-LV" sz="1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Rīga</a:t>
            </a:r>
          </a:p>
        </p:txBody>
      </p:sp>
      <p:sp>
        <p:nvSpPr>
          <p:cNvPr id="16" name="Title 3"/>
          <p:cNvSpPr>
            <a:spLocks noGrp="1"/>
          </p:cNvSpPr>
          <p:nvPr>
            <p:ph type="ctrTitle"/>
          </p:nvPr>
        </p:nvSpPr>
        <p:spPr>
          <a:xfrm>
            <a:off x="2576052" y="1905000"/>
            <a:ext cx="7558548" cy="2362200"/>
          </a:xfrm>
        </p:spPr>
        <p:txBody>
          <a:bodyPr anchor="t">
            <a:no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br>
              <a:rPr lang="lv-LV" altLang="en-US" sz="45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</a:br>
            <a:r>
              <a:rPr lang="lv-LV" altLang="en-US" sz="45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Paldies par uzmanību!</a:t>
            </a:r>
            <a:br>
              <a:rPr lang="lv-LV" altLang="en-US" sz="45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</a:br>
            <a:endParaRPr lang="en-US" sz="4500" dirty="0">
              <a:solidFill>
                <a:schemeClr val="accent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622199"/>
            <a:ext cx="9144000" cy="2446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341" y="1"/>
            <a:ext cx="1761743" cy="19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435510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9D037E-700D-D184-C475-1F490DDD0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endParaRPr lang="en-US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endParaRPr lang="en-US" b="1" dirty="0">
              <a:solidFill>
                <a:srgbClr val="FF66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lv-LV" sz="40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Ziņošana par negadījumiem ar medicīniskajām ierīcēm</a:t>
            </a:r>
            <a:endParaRPr lang="lv-LV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A1B41B-B7DE-4DAA-90D0-6029C29F48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1"/>
            <a:ext cx="1761743" cy="19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44199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E59AC-A30F-2CCB-AD07-9EADA602C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26177FC7-CD86-8296-4184-D74269304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168" y="1285568"/>
            <a:ext cx="8967019" cy="103663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br>
              <a:rPr lang="lv-LV" sz="4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lv-LV" sz="4000" dirty="0">
                <a:solidFill>
                  <a:schemeClr val="accent2">
                    <a:lumMod val="75000"/>
                  </a:schemeClr>
                </a:solidFill>
              </a:rPr>
              <a:t>Kāpēc jāziņo par nopietnu negadījumu?</a:t>
            </a:r>
            <a:endParaRPr lang="lv-LV" altLang="en-US" sz="4000" b="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8133" name="Slide Number Placeholder 5">
            <a:extLst>
              <a:ext uri="{FF2B5EF4-FFF2-40B4-BE49-F238E27FC236}">
                <a16:creationId xmlns:a16="http://schemas.microsoft.com/office/drawing/2014/main" id="{0A17E554-2C68-AB43-1373-B28315CDD03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FDD46CBD-CCDF-44B9-B203-18B099035E58}" type="slidenum">
              <a:rPr lang="en-US" altLang="en-US" sz="10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3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36870" name="Content Placeholder 1">
            <a:extLst>
              <a:ext uri="{FF2B5EF4-FFF2-40B4-BE49-F238E27FC236}">
                <a16:creationId xmlns:a16="http://schemas.microsoft.com/office/drawing/2014/main" id="{7A1CA2F8-53DA-BDE8-F04C-64FE0CAA8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6994" y="2121310"/>
            <a:ext cx="6958012" cy="382720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lv-LV" altLang="en-US" sz="1400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altLang="en-US" sz="1400" b="1" dirty="0"/>
          </a:p>
          <a:p>
            <a:pPr marL="285750" indent="-285750">
              <a:lnSpc>
                <a:spcPct val="70000"/>
              </a:lnSpc>
              <a:defRPr/>
            </a:pPr>
            <a:endParaRPr lang="en-US" altLang="en-US" sz="1600" dirty="0"/>
          </a:p>
          <a:p>
            <a:pPr marL="285750" indent="-285750">
              <a:lnSpc>
                <a:spcPct val="70000"/>
              </a:lnSpc>
              <a:defRPr/>
            </a:pPr>
            <a:endParaRPr lang="en-US" altLang="en-US" sz="1800" dirty="0"/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1800" dirty="0">
                <a:cs typeface="Times New Roman" panose="02020603050405020304" pitchFamily="18" charset="0"/>
              </a:rPr>
              <a:t>▪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altLang="lv-LV" sz="18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N</a:t>
            </a:r>
            <a:r>
              <a:rPr lang="lv-LV" altLang="lv-LV" sz="18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epieļaut </a:t>
            </a:r>
            <a:r>
              <a:rPr lang="lv-LV" altLang="lv-LV" sz="1800" dirty="0">
                <a:cs typeface="Times New Roman" panose="02020603050405020304" pitchFamily="18" charset="0"/>
              </a:rPr>
              <a:t>nopietnu negadījumu atkārtošanos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800" dirty="0">
                <a:cs typeface="Times New Roman" panose="02020603050405020304" pitchFamily="18" charset="0"/>
              </a:rPr>
              <a:t>▪ </a:t>
            </a:r>
            <a:r>
              <a:rPr lang="en-US" altLang="lv-LV" sz="18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A</a:t>
            </a:r>
            <a:r>
              <a:rPr lang="lv-LV" altLang="lv-LV" sz="18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izsargāt pacientus </a:t>
            </a:r>
            <a:r>
              <a:rPr lang="lv-LV" altLang="lv-LV" sz="1800" dirty="0">
                <a:cs typeface="Times New Roman" panose="02020603050405020304" pitchFamily="18" charset="0"/>
              </a:rPr>
              <a:t>un medicīnisko ierīču lietotājus</a:t>
            </a:r>
            <a:endParaRPr lang="lv-LV" sz="1800" dirty="0"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800" dirty="0">
                <a:cs typeface="Times New Roman" panose="02020603050405020304" pitchFamily="18" charset="0"/>
              </a:rPr>
              <a:t>▪ </a:t>
            </a:r>
            <a:r>
              <a:rPr lang="en-US" altLang="lv-LV" sz="1800" dirty="0">
                <a:cs typeface="Times New Roman" panose="02020603050405020304" pitchFamily="18" charset="0"/>
              </a:rPr>
              <a:t>N</a:t>
            </a:r>
            <a:r>
              <a:rPr lang="lv-LV" altLang="lv-LV" sz="1800" dirty="0">
                <a:cs typeface="Times New Roman" panose="02020603050405020304" pitchFamily="18" charset="0"/>
              </a:rPr>
              <a:t>odrošināt ES dalībvalstīm iespēju </a:t>
            </a:r>
            <a:r>
              <a:rPr lang="lv-LV" altLang="lv-LV" sz="18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apmainīties ar   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altLang="lv-LV" sz="18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  informāciju</a:t>
            </a:r>
            <a:endParaRPr lang="lv-LV" sz="1800" b="1" dirty="0">
              <a:solidFill>
                <a:schemeClr val="accent2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800" b="1" dirty="0">
                <a:cs typeface="Times New Roman" panose="02020603050405020304" pitchFamily="18" charset="0"/>
              </a:rPr>
              <a:t> </a:t>
            </a:r>
            <a:endParaRPr lang="lv-LV" sz="1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779686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1A6D2-143D-A42E-BCE3-CBFEDBD4D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Kas ir nopietns negadījums?</a:t>
            </a:r>
            <a:endParaRPr lang="lv-LV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7D729-9710-3A72-A923-AE2E09FD3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0548" y="2449890"/>
            <a:ext cx="5181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lv-LV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1.</a:t>
            </a:r>
          </a:p>
          <a:p>
            <a:pPr marL="0" indent="0" algn="ctr">
              <a:buNone/>
            </a:pPr>
            <a:endParaRPr lang="lv-LV" sz="10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Jebkāda </a:t>
            </a:r>
            <a:r>
              <a:rPr lang="lv-LV" sz="16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nepareiza darbība</a:t>
            </a:r>
            <a:r>
              <a:rPr lang="lv-LV" sz="16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</a:t>
            </a:r>
            <a:r>
              <a:rPr lang="lv-LV" sz="16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īpašību</a:t>
            </a:r>
            <a:r>
              <a:rPr lang="lv-LV" sz="16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vai </a:t>
            </a:r>
            <a:r>
              <a:rPr lang="lv-LV" sz="16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veiktspējas</a:t>
            </a:r>
            <a:r>
              <a:rPr lang="lv-LV" sz="16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(efektivitātes) </a:t>
            </a:r>
            <a:r>
              <a:rPr lang="lv-LV" sz="16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pasliktināšanās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Jebkāda </a:t>
            </a:r>
            <a:r>
              <a:rPr lang="lv-LV" sz="16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neatbilstība</a:t>
            </a: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ražotāja </a:t>
            </a:r>
            <a:r>
              <a:rPr lang="lv-LV" sz="16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sniegtajā</a:t>
            </a:r>
            <a:r>
              <a:rPr lang="lv-LV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lv-LV" sz="16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informācijā</a:t>
            </a:r>
            <a:r>
              <a:rPr lang="lv-LV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(piem., lietošanas instrukcijā)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Jebkāds </a:t>
            </a:r>
            <a:r>
              <a:rPr lang="lv-LV" sz="16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nevēlams blakusefekts</a:t>
            </a: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kas nav dokumentēts izstrādājuma   aprakstā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endParaRPr lang="lv-LV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endParaRPr lang="lv-LV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endParaRPr lang="lv-LV" sz="16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endParaRPr lang="lv-LV" sz="16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dirty="0"/>
          </a:p>
          <a:p>
            <a:endParaRPr 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21848B-A3CC-F3D2-86DF-DFF370ADB7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9852" y="2449890"/>
            <a:ext cx="5181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lv-LV" sz="32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</a:t>
            </a:r>
          </a:p>
          <a:p>
            <a:pPr marL="0" indent="0" algn="ctr">
              <a:buNone/>
            </a:pPr>
            <a:endParaRPr lang="lv-LV" sz="100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Veselības stāvokļa īslaicīga vai pastāvīga </a:t>
            </a:r>
            <a:r>
              <a:rPr lang="lv-LV" sz="16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nopietna pasliktināšanās</a:t>
            </a:r>
          </a:p>
          <a:p>
            <a:endParaRPr lang="lv-LV" sz="1600" b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Nopietns </a:t>
            </a:r>
            <a:r>
              <a:rPr lang="lv-LV" sz="16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sabiedrības veselības apdraudējums</a:t>
            </a:r>
            <a:endParaRPr lang="lv-LV" sz="1600" b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DA351-7252-1F29-43D6-2E185FF1BA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341" y="1"/>
            <a:ext cx="1761743" cy="19577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B6D0B07-65CB-7235-CE3B-5FEAFCE0FA81}"/>
              </a:ext>
            </a:extLst>
          </p:cNvPr>
          <p:cNvSpPr/>
          <p:nvPr/>
        </p:nvSpPr>
        <p:spPr>
          <a:xfrm>
            <a:off x="3429000" y="1600208"/>
            <a:ext cx="5257800" cy="63223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Arrow: Left-Right 6">
            <a:extLst>
              <a:ext uri="{FF2B5EF4-FFF2-40B4-BE49-F238E27FC236}">
                <a16:creationId xmlns:a16="http://schemas.microsoft.com/office/drawing/2014/main" id="{4B447E3F-F882-0745-3D76-467DC353C9CD}"/>
              </a:ext>
            </a:extLst>
          </p:cNvPr>
          <p:cNvSpPr/>
          <p:nvPr/>
        </p:nvSpPr>
        <p:spPr>
          <a:xfrm>
            <a:off x="5184650" y="1763925"/>
            <a:ext cx="1761743" cy="304800"/>
          </a:xfrm>
          <a:prstGeom prst="left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01767774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89DBAF45-6F39-4DF1-0D2C-5894870E7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381000"/>
            <a:ext cx="6629400" cy="1036638"/>
          </a:xfrm>
        </p:spPr>
        <p:txBody>
          <a:bodyPr/>
          <a:lstStyle/>
          <a:p>
            <a:pPr>
              <a:lnSpc>
                <a:spcPct val="80000"/>
              </a:lnSpc>
            </a:pPr>
            <a:br>
              <a:rPr lang="lv-LV" sz="2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lv-LV" sz="2200" dirty="0">
                <a:solidFill>
                  <a:schemeClr val="accent2">
                    <a:lumMod val="75000"/>
                  </a:schemeClr>
                </a:solidFill>
              </a:rPr>
              <a:t>Ko darīt, ja noticis nopietns negadījums?</a:t>
            </a:r>
            <a:endParaRPr lang="lv-LV" altLang="en-US" sz="2200" b="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8133" name="Slide Number Placeholder 5">
            <a:extLst>
              <a:ext uri="{FF2B5EF4-FFF2-40B4-BE49-F238E27FC236}">
                <a16:creationId xmlns:a16="http://schemas.microsoft.com/office/drawing/2014/main" id="{5A7F5F2D-3D3E-0D4A-38A2-3B9B0265D81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FDD46CBD-CCDF-44B9-B203-18B099035E58}" type="slidenum">
              <a:rPr lang="en-US" altLang="en-US" sz="1000">
                <a:solidFill>
                  <a:srgbClr val="898989"/>
                </a:solidFill>
                <a:latin typeface="Verdana" panose="020B0604030504040204" pitchFamily="34" charset="0"/>
              </a:rPr>
              <a:pPr/>
              <a:t>5</a:t>
            </a:fld>
            <a:endParaRPr lang="en-US" altLang="en-US" sz="10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36870" name="Content Placeholder 1">
            <a:extLst>
              <a:ext uri="{FF2B5EF4-FFF2-40B4-BE49-F238E27FC236}">
                <a16:creationId xmlns:a16="http://schemas.microsoft.com/office/drawing/2014/main" id="{A924C4A0-8633-4088-E0CF-0AEBFF34D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738" y="1435100"/>
            <a:ext cx="6958012" cy="4872038"/>
          </a:xfrm>
        </p:spPr>
        <p:txBody>
          <a:bodyPr>
            <a:normAutofit fontScale="47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altLang="en-US" sz="1400" b="1" dirty="0"/>
          </a:p>
          <a:p>
            <a:pPr marL="285750" indent="-285750">
              <a:lnSpc>
                <a:spcPct val="70000"/>
              </a:lnSpc>
              <a:defRPr/>
            </a:pPr>
            <a:endParaRPr lang="en-US" altLang="en-US" sz="1600" dirty="0"/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2900" dirty="0">
                <a:cs typeface="Times New Roman" panose="02020603050405020304" pitchFamily="18" charset="0"/>
              </a:rPr>
              <a:t>▪ </a:t>
            </a:r>
            <a:r>
              <a:rPr lang="lv-LV" sz="2900" dirty="0">
                <a:cs typeface="Times New Roman" panose="02020603050405020304" pitchFamily="18" charset="0"/>
              </a:rPr>
              <a:t>Nekavējoties </a:t>
            </a:r>
            <a:r>
              <a:rPr lang="lv-LV" sz="2900" b="1" dirty="0">
                <a:solidFill>
                  <a:srgbClr val="C00000"/>
                </a:solidFill>
                <a:cs typeface="Times New Roman" panose="02020603050405020304" pitchFamily="18" charset="0"/>
              </a:rPr>
              <a:t>pārtraukt lietot </a:t>
            </a:r>
            <a:r>
              <a:rPr lang="lv-LV" sz="2900" dirty="0">
                <a:cs typeface="Times New Roman" panose="02020603050405020304" pitchFamily="18" charset="0"/>
              </a:rPr>
              <a:t>medicīnisko ierīci (tai skaitā, izslēgt un atvienot no elektrotīkla)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2900" dirty="0">
                <a:cs typeface="Times New Roman" panose="02020603050405020304" pitchFamily="18" charset="0"/>
              </a:rPr>
              <a:t>▪ </a:t>
            </a:r>
            <a:r>
              <a:rPr lang="lv-LV" sz="2900" dirty="0">
                <a:cs typeface="Times New Roman" panose="02020603050405020304" pitchFamily="18" charset="0"/>
              </a:rPr>
              <a:t>N</a:t>
            </a:r>
            <a:r>
              <a:rPr lang="lv-LV" sz="2900" dirty="0"/>
              <a:t>ekavējoties </a:t>
            </a:r>
            <a:r>
              <a:rPr lang="lv-LV" sz="2900" b="1" dirty="0">
                <a:solidFill>
                  <a:srgbClr val="C00000"/>
                </a:solidFill>
              </a:rPr>
              <a:t>informēt ārstniecības personu</a:t>
            </a:r>
            <a:r>
              <a:rPr lang="lv-LV" sz="2900" dirty="0"/>
              <a:t>, saskaņā ar kuras norādījumiem medicīniskā ierīce tiek lietota, lai varētu novērtēt veselības stāvokļa un nodarītā kaitējuma iespējamo saistību ar medicīniskās ierīces darbības traucējumiem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2900" dirty="0">
                <a:cs typeface="Times New Roman" panose="02020603050405020304" pitchFamily="18" charset="0"/>
              </a:rPr>
              <a:t>▪ </a:t>
            </a:r>
            <a:r>
              <a:rPr lang="lv-LV" sz="2900" b="1" dirty="0">
                <a:solidFill>
                  <a:srgbClr val="C00000"/>
                </a:solidFill>
                <a:cs typeface="Times New Roman" panose="02020603050405020304" pitchFamily="18" charset="0"/>
              </a:rPr>
              <a:t>Nošķirt</a:t>
            </a:r>
            <a:r>
              <a:rPr lang="lv-LV" sz="2900" dirty="0">
                <a:cs typeface="Times New Roman" panose="02020603050405020304" pitchFamily="18" charset="0"/>
              </a:rPr>
              <a:t> no pārējām citām ierīcēm un labi redzamā vietā piestiprināt brīdinošu uzrakstu 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2900" dirty="0">
                <a:cs typeface="Times New Roman" panose="02020603050405020304" pitchFamily="18" charset="0"/>
              </a:rPr>
              <a:t>▪ </a:t>
            </a:r>
            <a:r>
              <a:rPr lang="lv-LV" sz="2900" b="1" dirty="0">
                <a:solidFill>
                  <a:srgbClr val="C00000"/>
                </a:solidFill>
                <a:cs typeface="Times New Roman" panose="02020603050405020304" pitchFamily="18" charset="0"/>
              </a:rPr>
              <a:t>Saglabāt medicīnisko ierīci, </a:t>
            </a:r>
            <a:r>
              <a:rPr lang="lv-LV" sz="2900" dirty="0">
                <a:cs typeface="Times New Roman" panose="02020603050405020304" pitchFamily="18" charset="0"/>
              </a:rPr>
              <a:t>iepakojumu (ja ir), lietošanas instrukciju un citu būtisku dokumentāciju / informāciju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2900" dirty="0">
                <a:cs typeface="Times New Roman" panose="02020603050405020304" pitchFamily="18" charset="0"/>
              </a:rPr>
              <a:t>▪ N</a:t>
            </a:r>
            <a:r>
              <a:rPr lang="lv-LV" sz="2900" dirty="0"/>
              <a:t>eveikt nekādas tādas darbības, kuru gaitā medicīniskā ierīce tiek mainīta tādā veidā, kas var ietekmēt negadījuma cēloņu turpmāku izvērtēšanu</a:t>
            </a: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2900" dirty="0">
                <a:cs typeface="Times New Roman" panose="02020603050405020304" pitchFamily="18" charset="0"/>
              </a:rPr>
              <a:t>▪ </a:t>
            </a:r>
            <a:r>
              <a:rPr lang="lv-LV" sz="2900" b="1" dirty="0">
                <a:solidFill>
                  <a:srgbClr val="C00000"/>
                </a:solidFill>
                <a:cs typeface="Times New Roman" panose="02020603050405020304" pitchFamily="18" charset="0"/>
              </a:rPr>
              <a:t>3 dienu laikā iesniegt </a:t>
            </a:r>
            <a:r>
              <a:rPr lang="lv-LV" sz="2900" dirty="0">
                <a:cs typeface="Times New Roman" panose="02020603050405020304" pitchFamily="18" charset="0"/>
              </a:rPr>
              <a:t>Zāļu valsts aģentūrā vigilances sistēmas signāl</a:t>
            </a:r>
            <a:r>
              <a:rPr lang="lv-LV" sz="2900" b="1" dirty="0">
                <a:solidFill>
                  <a:srgbClr val="C00000"/>
                </a:solidFill>
                <a:cs typeface="Times New Roman" panose="02020603050405020304" pitchFamily="18" charset="0"/>
              </a:rPr>
              <a:t>ziņojumu par </a:t>
            </a:r>
            <a:r>
              <a:rPr lang="lv-LV" sz="2500" dirty="0">
                <a:solidFill>
                  <a:srgbClr val="C00000"/>
                </a:solidFill>
                <a:cs typeface="Times New Roman" panose="02020603050405020304" pitchFamily="18" charset="0"/>
              </a:rPr>
              <a:t>(varbūtēju)</a:t>
            </a:r>
            <a:r>
              <a:rPr lang="lv-LV" sz="25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lv-LV" sz="2900" b="1" dirty="0">
                <a:solidFill>
                  <a:srgbClr val="C00000"/>
                </a:solidFill>
                <a:cs typeface="Times New Roman" panose="02020603050405020304" pitchFamily="18" charset="0"/>
              </a:rPr>
              <a:t>nopietnu negadījumu</a:t>
            </a:r>
            <a:endParaRPr lang="lv-LV" sz="2900" dirty="0"/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2600" b="1" dirty="0">
                <a:cs typeface="Times New Roman" panose="02020603050405020304" pitchFamily="18" charset="0"/>
              </a:rPr>
              <a:t> </a:t>
            </a:r>
            <a:endParaRPr lang="lv-LV" sz="2600" dirty="0"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D27CBC-11CD-ED97-4646-22558FA6C582}"/>
              </a:ext>
            </a:extLst>
          </p:cNvPr>
          <p:cNvSpPr/>
          <p:nvPr/>
        </p:nvSpPr>
        <p:spPr>
          <a:xfrm>
            <a:off x="2090738" y="3505200"/>
            <a:ext cx="1143000" cy="1143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lv-LV" sz="3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32282990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47D940F-2937-9791-FDCE-56C4871C2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62" y="936308"/>
            <a:ext cx="9173225" cy="5159693"/>
          </a:xfrm>
          <a:prstGeom prst="rect">
            <a:avLst/>
          </a:prstGeom>
        </p:spPr>
      </p:pic>
      <p:sp>
        <p:nvSpPr>
          <p:cNvPr id="3" name="Arrow: Left 2">
            <a:extLst>
              <a:ext uri="{FF2B5EF4-FFF2-40B4-BE49-F238E27FC236}">
                <a16:creationId xmlns:a16="http://schemas.microsoft.com/office/drawing/2014/main" id="{56F2C05B-02BB-BAA0-3393-CD9440751BF4}"/>
              </a:ext>
            </a:extLst>
          </p:cNvPr>
          <p:cNvSpPr/>
          <p:nvPr/>
        </p:nvSpPr>
        <p:spPr>
          <a:xfrm>
            <a:off x="7924800" y="5334000"/>
            <a:ext cx="609600" cy="228600"/>
          </a:xfrm>
          <a:prstGeom prst="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5471034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2796E-C084-06D0-BAEE-DFC39CA24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A49DC77-CDDC-9B73-6445-3B0A7C7226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4964"/>
          <a:stretch>
            <a:fillRect/>
          </a:stretch>
        </p:blipFill>
        <p:spPr>
          <a:xfrm>
            <a:off x="1165448" y="1142784"/>
            <a:ext cx="9452912" cy="3989655"/>
          </a:xfrm>
          <a:prstGeom prst="rect">
            <a:avLst/>
          </a:prstGeom>
        </p:spPr>
      </p:pic>
      <p:sp>
        <p:nvSpPr>
          <p:cNvPr id="4" name="Arrow: Left 3">
            <a:extLst>
              <a:ext uri="{FF2B5EF4-FFF2-40B4-BE49-F238E27FC236}">
                <a16:creationId xmlns:a16="http://schemas.microsoft.com/office/drawing/2014/main" id="{4F20C807-DAE6-8DA0-532B-75524F1E9765}"/>
              </a:ext>
            </a:extLst>
          </p:cNvPr>
          <p:cNvSpPr/>
          <p:nvPr/>
        </p:nvSpPr>
        <p:spPr>
          <a:xfrm>
            <a:off x="7733072" y="3837039"/>
            <a:ext cx="1420760" cy="213851"/>
          </a:xfrm>
          <a:prstGeom prst="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27816687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5F7CF-FE18-652D-4F9A-ECBFF0326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ED64CCD-8F9D-8595-165B-04EB31D163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891" b="29807"/>
          <a:stretch>
            <a:fillRect/>
          </a:stretch>
        </p:blipFill>
        <p:spPr>
          <a:xfrm>
            <a:off x="394641" y="728572"/>
            <a:ext cx="9719136" cy="5039181"/>
          </a:xfrm>
          <a:prstGeom prst="rect">
            <a:avLst/>
          </a:prstGeom>
        </p:spPr>
      </p:pic>
      <p:sp>
        <p:nvSpPr>
          <p:cNvPr id="4" name="Arrow: Left 3">
            <a:extLst>
              <a:ext uri="{FF2B5EF4-FFF2-40B4-BE49-F238E27FC236}">
                <a16:creationId xmlns:a16="http://schemas.microsoft.com/office/drawing/2014/main" id="{055BE2A1-B3E4-17F6-03FF-A0FC56BCC548}"/>
              </a:ext>
            </a:extLst>
          </p:cNvPr>
          <p:cNvSpPr/>
          <p:nvPr/>
        </p:nvSpPr>
        <p:spPr>
          <a:xfrm>
            <a:off x="9423356" y="4724698"/>
            <a:ext cx="1714323" cy="220927"/>
          </a:xfrm>
          <a:prstGeom prst="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2256940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B450F-1181-400E-4718-AFB0DD84B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52210-DC82-DF51-AFF9-D9F3C6B1B16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lv-LV" sz="32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endParaRPr lang="lv-LV" sz="10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lv-LV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lv-LV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lv-LV" sz="20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Ko NErisina vigilances sistēma?</a:t>
            </a:r>
            <a:endParaRPr lang="en-US" sz="2000" b="1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endParaRPr lang="lv-LV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endParaRPr lang="lv-LV" sz="16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defRPr/>
            </a:pPr>
            <a:endParaRPr lang="lv-LV" sz="16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dirty="0"/>
          </a:p>
          <a:p>
            <a:endParaRPr 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7203C8-8CAF-3271-B2B4-DDD2930F87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585761"/>
            <a:ext cx="4038600" cy="4525965"/>
          </a:xfrm>
        </p:spPr>
        <p:txBody>
          <a:bodyPr/>
          <a:lstStyle/>
          <a:p>
            <a:pPr marL="0" indent="0" algn="ctr">
              <a:buNone/>
            </a:pPr>
            <a:endParaRPr lang="lv-LV" sz="1000" b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endParaRPr lang="lv-LV" sz="1000" b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buNone/>
            </a:pPr>
            <a:endParaRPr lang="lv-LV" sz="1000" b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6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</a:t>
            </a:r>
          </a:p>
          <a:p>
            <a:pPr marL="0" indent="0">
              <a:buNone/>
            </a:pPr>
            <a:endParaRPr lang="lv-LV" sz="6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sym typeface="Symbol" panose="05050102010706020507" pitchFamily="18" charset="2"/>
            </a:endParaRPr>
          </a:p>
          <a:p>
            <a:pPr marL="0" indent="0">
              <a:buNone/>
            </a:pPr>
            <a:r>
              <a:rPr lang="lv-LV" sz="6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sym typeface="Symbol" panose="05050102010706020507" pitchFamily="18" charset="2"/>
              </a:rPr>
              <a:t></a:t>
            </a:r>
            <a:endParaRPr lang="lv-LV" sz="6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lv-LV" sz="6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lv-LV" sz="6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D4DD6B-EA1A-DBEF-CEDC-7B613C6EF9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341" y="1"/>
            <a:ext cx="1761743" cy="1957799"/>
          </a:xfrm>
          <a:prstGeom prst="rect">
            <a:avLst/>
          </a:prstGeom>
        </p:spPr>
      </p:pic>
      <p:pic>
        <p:nvPicPr>
          <p:cNvPr id="8" name="dimg_w8LraNnjAt2gwPAPxt_SiQs_219" descr="Euro Images – Browse 1,248,811 Stock Photos, Vectors, and Video | Adobe  Stock">
            <a:extLst>
              <a:ext uri="{FF2B5EF4-FFF2-40B4-BE49-F238E27FC236}">
                <a16:creationId xmlns:a16="http://schemas.microsoft.com/office/drawing/2014/main" id="{08815B1D-E793-2474-DA78-E933BA9B9E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585" y="2114768"/>
            <a:ext cx="2109788" cy="1403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riminal caught | Handcuffed | Robbery-Simple / Clip art / Icon / Illustration / Free / Black and white / Two colors / PNG format: Transparent background">
            <a:extLst>
              <a:ext uri="{FF2B5EF4-FFF2-40B4-BE49-F238E27FC236}">
                <a16:creationId xmlns:a16="http://schemas.microsoft.com/office/drawing/2014/main" id="{13269B08-9673-0969-FC29-8783E8AA64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654" y="4175229"/>
            <a:ext cx="2533650" cy="1899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5882847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</Words>
  <Application>Microsoft Office PowerPoint</Application>
  <PresentationFormat>Widescreen</PresentationFormat>
  <Paragraphs>72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Verdana</vt:lpstr>
      <vt:lpstr>Wingdings 2</vt:lpstr>
      <vt:lpstr>Office Theme</vt:lpstr>
      <vt:lpstr>Ziņošana par negadījumiem ar medicīniskajām ierīcēm un medicīnisko ierīču klīnisko pētījumu ziņojumu datubāze</vt:lpstr>
      <vt:lpstr>PowerPoint Presentation</vt:lpstr>
      <vt:lpstr> Kāpēc jāziņo par nopietnu negadījumu?</vt:lpstr>
      <vt:lpstr>Kas ir nopietns negadījums?</vt:lpstr>
      <vt:lpstr> Ko darīt, ja noticis nopietns negadījums?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Paldies par uzmanību!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Tanita Tamme-Zvejniece</dc:creator>
  <cp:lastModifiedBy>Tanita Tamme-Zvejniece</cp:lastModifiedBy>
  <cp:revision>1</cp:revision>
  <dcterms:created xsi:type="dcterms:W3CDTF">2025-10-17T08:54:20Z</dcterms:created>
  <dcterms:modified xsi:type="dcterms:W3CDTF">2025-10-17T08:55:01Z</dcterms:modified>
</cp:coreProperties>
</file>