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3" r:id="rId2"/>
    <p:sldId id="278" r:id="rId3"/>
    <p:sldId id="258" r:id="rId4"/>
    <p:sldId id="279" r:id="rId5"/>
    <p:sldId id="28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62" d="100"/>
          <a:sy n="62" d="100"/>
        </p:scale>
        <p:origin x="7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954C94-4820-4B25-A1FB-695A445B2378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37064-BE01-4909-9141-472C35D889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345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279CF9-1BEB-4BD2-BFB6-79C9D6052C24}" type="slidenum">
              <a:rPr lang="lv-LV" smtClean="0"/>
              <a:pPr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6112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37064-BE01-4909-9141-472C35D8895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253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37064-BE01-4909-9141-472C35D8895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968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937064-BE01-4909-9141-472C35D8895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712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E223D-464E-4712-8387-2972DC960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D4E48A-1A1E-439C-A2DC-44D4FDCA97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FB508-D9EC-41A8-A655-196BEE6E5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8883-0832-4FBD-9862-E22BC816AAC6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DB21-F463-448D-9A11-47403C78A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29D673-0524-4ECE-8CD6-487AAF789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06D61-1C97-4628-90A1-F4EC7990F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460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2FE49-28C3-4138-BA07-94DB9EAF1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D145E0-3368-410B-BE34-CCF95F8D19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91E008-546C-47A6-A49C-F2C8A0D79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8883-0832-4FBD-9862-E22BC816AAC6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757B1B-8421-4B6D-8CF1-557132E44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C7F2E0-397E-4B3D-B82F-19A44CFC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06D61-1C97-4628-90A1-F4EC7990F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088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5C293A-0226-4246-8A0A-581E859056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CA7F40-067C-48BE-A612-78C89D0DC5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7A82E0-0ACA-4EB2-9D6A-BF01438CA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8883-0832-4FBD-9862-E22BC816AAC6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60F98D-3AAA-45A0-ADA1-BDEC7ECF9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3D793-F115-46D6-948E-8BAECF397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06D61-1C97-4628-90A1-F4EC7990F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63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50C9D-A085-49E8-AFB3-BD54D2DDA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32402-3930-4262-A3F0-D07DDA385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51B04-363C-4D79-A20C-E8AED5538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8883-0832-4FBD-9862-E22BC816AAC6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58929-F1F9-4B05-AA14-BDF8E12C7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D7303-481F-4BAE-AACB-23FF4DE96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06D61-1C97-4628-90A1-F4EC7990F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034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8ED7C-9A8B-4AE9-ADF5-4D215293D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5A477D-B746-46A5-8987-45BE24FEB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81D82-A38C-45E2-973A-70255369C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8883-0832-4FBD-9862-E22BC816AAC6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3FA70-54D7-4F3B-9403-09C6C5479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9E4FB-0261-42E6-8547-696A44E06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06D61-1C97-4628-90A1-F4EC7990F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1698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D3795-C296-4C85-A36D-473147955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091C3-B3C9-4C68-88B2-FCDAAF4FE8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447290-22F7-44C8-A50C-C6938B73C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1D8D26-2C81-4667-B10A-1A99E66DB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8883-0832-4FBD-9862-E22BC816AAC6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FFFFAE-6577-4ABE-9C3F-62D6EE0E6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CA6E2A-769E-46B9-819C-E676164A1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06D61-1C97-4628-90A1-F4EC7990F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403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01BC5-70F6-4C12-B8B0-B0CC18E07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2DD480-179B-4257-A99B-57978DADE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BA9F59-2004-4B5E-B37A-05D0B7389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1F986-4B2A-4FD5-8E1F-23C1F860E1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9459B3-4740-4774-9037-D40DEE0212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098AD2-13DE-4F45-9399-20A948797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8883-0832-4FBD-9862-E22BC816AAC6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414962-90BD-4A77-A622-A8E6E11F0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2FEC00-5B0E-4A1B-A673-EE03F088C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06D61-1C97-4628-90A1-F4EC7990F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790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89AF3-6CEC-4596-8033-AF48DF558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B212B0-9C55-4049-AA12-16C0D0C6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8883-0832-4FBD-9862-E22BC816AAC6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5074B4-5BF5-4E6A-BE8E-479628CB7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8FD81A-B964-464A-816B-EC07CEE59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06D61-1C97-4628-90A1-F4EC7990F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304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0AF17C-BE14-46C5-B7A2-66D8E3C6D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8883-0832-4FBD-9862-E22BC816AAC6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A0371B-40AD-4DCD-A1C3-FC34CCFFF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D6FC38-A54C-4875-9223-86CA67737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06D61-1C97-4628-90A1-F4EC7990F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574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61E68-56C9-4271-A8F7-CFDF7B8F9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45F9FB-0C5B-4385-84DB-69FCCDF35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D4C636-CB20-4188-8C88-1726279D67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735D12-6991-4FE4-80CD-44052018A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8883-0832-4FBD-9862-E22BC816AAC6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621B9-7D25-47BD-B171-248982398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6953B-9A44-4E3F-812F-F7DBD27FA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06D61-1C97-4628-90A1-F4EC7990F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814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BF800-A019-49D2-B96F-CDB747EFA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6711FF-B624-4CF3-9004-481FDBA5DB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1E714-0927-46B4-9C3F-91A56D411B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73CC4D-B00E-4F68-ABFC-ED16E3512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8883-0832-4FBD-9862-E22BC816AAC6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6F934C-6924-412E-9E68-DAF32166B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C5E99-B468-44C4-8B89-7214E1312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06D61-1C97-4628-90A1-F4EC7990F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749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2E7B5E-2790-4D65-AC85-DD7798865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36BB6E-A2AF-4039-A5A9-BE2E75B5C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3AFE03-6C99-4A39-BECD-5B7632E112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68883-0832-4FBD-9862-E22BC816AAC6}" type="datetimeFigureOut">
              <a:rPr lang="en-GB" smtClean="0"/>
              <a:t>18/06/2021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143930-707B-481B-919D-8F7DA4EAE8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4DD134-4DA3-4ABB-8D08-207DE19595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06D61-1C97-4628-90A1-F4EC7990F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37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zva.gov.lv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378" y="0"/>
            <a:ext cx="2233654" cy="246339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7187" y="4517174"/>
            <a:ext cx="8858036" cy="838200"/>
          </a:xfrm>
        </p:spPr>
        <p:txBody>
          <a:bodyPr>
            <a:noAutofit/>
          </a:bodyPr>
          <a:lstStyle/>
          <a:p>
            <a:endParaRPr lang="en-GB" sz="2000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895600" y="60960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18.06.2021.</a:t>
            </a:r>
            <a:endParaRPr lang="lv-LV" sz="1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12192000" cy="244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349870"/>
            <a:ext cx="7772400" cy="1279438"/>
          </a:xfrm>
        </p:spPr>
        <p:txBody>
          <a:bodyPr>
            <a:noAutofit/>
          </a:bodyPr>
          <a:lstStyle/>
          <a:p>
            <a:r>
              <a:rPr lang="en-GB" sz="4000" b="1" dirty="0" err="1"/>
              <a:t>Zinātniskā</a:t>
            </a:r>
            <a:r>
              <a:rPr lang="en-GB" sz="4000" b="1" dirty="0"/>
              <a:t> </a:t>
            </a:r>
            <a:r>
              <a:rPr lang="en-GB" sz="4000" b="1" dirty="0" err="1"/>
              <a:t>konsultācija</a:t>
            </a:r>
            <a:endParaRPr lang="lv-LV" sz="4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0E7E3-2AD6-49DE-B96B-BF04DC82C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Zinātniskā</a:t>
            </a:r>
            <a:r>
              <a:rPr lang="en-GB" dirty="0"/>
              <a:t> </a:t>
            </a:r>
            <a:r>
              <a:rPr lang="en-GB" dirty="0" err="1"/>
              <a:t>konsultācija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2DA78-CBBB-49BF-951B-C5B951F41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err="1"/>
              <a:t>Mērķis</a:t>
            </a:r>
            <a:r>
              <a:rPr lang="en-GB" b="1" dirty="0"/>
              <a:t> </a:t>
            </a:r>
            <a:r>
              <a:rPr lang="en-GB" dirty="0" err="1"/>
              <a:t>palīdzēt</a:t>
            </a:r>
            <a:r>
              <a:rPr lang="en-GB" dirty="0"/>
              <a:t> </a:t>
            </a:r>
            <a:r>
              <a:rPr lang="en-GB" dirty="0" err="1"/>
              <a:t>pieteikumu</a:t>
            </a:r>
            <a:r>
              <a:rPr lang="en-GB" dirty="0"/>
              <a:t> </a:t>
            </a:r>
            <a:r>
              <a:rPr lang="en-GB" dirty="0" err="1"/>
              <a:t>iesniedzējiem</a:t>
            </a:r>
            <a:r>
              <a:rPr lang="en-GB" dirty="0"/>
              <a:t> </a:t>
            </a:r>
            <a:r>
              <a:rPr lang="en-GB" dirty="0" err="1"/>
              <a:t>attīstīt</a:t>
            </a:r>
            <a:r>
              <a:rPr lang="en-GB" dirty="0"/>
              <a:t> </a:t>
            </a:r>
            <a:r>
              <a:rPr lang="en-GB" dirty="0" err="1"/>
              <a:t>drošas</a:t>
            </a:r>
            <a:r>
              <a:rPr lang="en-GB" dirty="0"/>
              <a:t>, </a:t>
            </a:r>
            <a:r>
              <a:rPr lang="en-GB" dirty="0" err="1"/>
              <a:t>efektīvas</a:t>
            </a:r>
            <a:r>
              <a:rPr lang="en-GB" dirty="0"/>
              <a:t> un </a:t>
            </a:r>
            <a:r>
              <a:rPr lang="en-GB" dirty="0" err="1"/>
              <a:t>kvalitatīvas</a:t>
            </a:r>
            <a:r>
              <a:rPr lang="en-GB" dirty="0"/>
              <a:t> </a:t>
            </a:r>
            <a:r>
              <a:rPr lang="en-GB" dirty="0" err="1"/>
              <a:t>cilvēkiem</a:t>
            </a:r>
            <a:r>
              <a:rPr lang="en-GB" dirty="0"/>
              <a:t> </a:t>
            </a:r>
            <a:r>
              <a:rPr lang="en-GB" dirty="0" err="1"/>
              <a:t>paredzētās</a:t>
            </a:r>
            <a:r>
              <a:rPr lang="en-GB" dirty="0"/>
              <a:t> </a:t>
            </a:r>
            <a:r>
              <a:rPr lang="en-GB" dirty="0" err="1"/>
              <a:t>zāles</a:t>
            </a:r>
            <a:r>
              <a:rPr lang="en-GB" dirty="0"/>
              <a:t>. </a:t>
            </a:r>
          </a:p>
          <a:p>
            <a:pPr marL="0" indent="0">
              <a:buNone/>
            </a:pPr>
            <a:endParaRPr lang="en-GB" sz="1100" b="1" dirty="0"/>
          </a:p>
          <a:p>
            <a:r>
              <a:rPr lang="en-GB" dirty="0" err="1"/>
              <a:t>Pakalpojums</a:t>
            </a:r>
            <a:r>
              <a:rPr lang="en-GB" dirty="0"/>
              <a:t> </a:t>
            </a:r>
            <a:r>
              <a:rPr lang="lv-LV" dirty="0"/>
              <a:t>paredzēts zāļu izstrādes stratēģijām, nevis  datu iepriekšējai izvērtēšanai.</a:t>
            </a:r>
            <a:endParaRPr lang="en-GB" dirty="0"/>
          </a:p>
          <a:p>
            <a:pPr marL="0" indent="0">
              <a:buNone/>
            </a:pPr>
            <a:endParaRPr lang="en-GB" sz="1000" b="1" dirty="0"/>
          </a:p>
          <a:p>
            <a:r>
              <a:rPr lang="lv-LV" dirty="0"/>
              <a:t>Konsultācijas var tikt lūgtas jebkurā zāļu izstrādes stadijā</a:t>
            </a:r>
            <a:r>
              <a:rPr lang="en-GB" dirty="0"/>
              <a:t>, par </a:t>
            </a:r>
            <a:r>
              <a:rPr lang="en-GB" dirty="0" err="1"/>
              <a:t>klīniskajiem</a:t>
            </a:r>
            <a:r>
              <a:rPr lang="en-GB" dirty="0"/>
              <a:t> </a:t>
            </a:r>
            <a:r>
              <a:rPr lang="en-GB" dirty="0" err="1"/>
              <a:t>pētījumiem</a:t>
            </a:r>
            <a:r>
              <a:rPr lang="en-GB" dirty="0"/>
              <a:t> </a:t>
            </a:r>
            <a:r>
              <a:rPr lang="en-GB" dirty="0" err="1"/>
              <a:t>vai</a:t>
            </a:r>
            <a:r>
              <a:rPr lang="en-GB" dirty="0"/>
              <a:t> </a:t>
            </a:r>
            <a:r>
              <a:rPr lang="en-GB" dirty="0" err="1"/>
              <a:t>prasībām</a:t>
            </a:r>
            <a:r>
              <a:rPr lang="en-GB" dirty="0"/>
              <a:t> </a:t>
            </a:r>
            <a:r>
              <a:rPr lang="en-GB" dirty="0" err="1"/>
              <a:t>ārstnieciskās</a:t>
            </a:r>
            <a:r>
              <a:rPr lang="en-GB" dirty="0"/>
              <a:t> un </a:t>
            </a:r>
            <a:r>
              <a:rPr lang="en-GB" dirty="0" err="1"/>
              <a:t>izmaksu</a:t>
            </a:r>
            <a:r>
              <a:rPr lang="en-GB" dirty="0"/>
              <a:t> </a:t>
            </a:r>
            <a:r>
              <a:rPr lang="en-GB" dirty="0" err="1"/>
              <a:t>efektivitātes</a:t>
            </a:r>
            <a:r>
              <a:rPr lang="en-GB" dirty="0"/>
              <a:t> </a:t>
            </a:r>
            <a:r>
              <a:rPr lang="en-GB" dirty="0" err="1"/>
              <a:t>novērtējumam</a:t>
            </a:r>
            <a:r>
              <a:rPr lang="en-GB" dirty="0"/>
              <a:t>. </a:t>
            </a:r>
          </a:p>
          <a:p>
            <a:pPr marL="0" indent="0">
              <a:buNone/>
            </a:pPr>
            <a:endParaRPr lang="en-GB" sz="1000" dirty="0"/>
          </a:p>
          <a:p>
            <a:r>
              <a:rPr lang="en-GB" dirty="0" err="1"/>
              <a:t>Konsultācijas</a:t>
            </a:r>
            <a:r>
              <a:rPr lang="en-GB" dirty="0"/>
              <a:t> </a:t>
            </a:r>
            <a:r>
              <a:rPr lang="en-GB" dirty="0" err="1"/>
              <a:t>tiek</a:t>
            </a:r>
            <a:r>
              <a:rPr lang="en-GB" dirty="0"/>
              <a:t> </a:t>
            </a:r>
            <a:r>
              <a:rPr lang="en-GB" dirty="0" err="1"/>
              <a:t>sniegtas</a:t>
            </a:r>
            <a:r>
              <a:rPr lang="en-GB" dirty="0"/>
              <a:t> </a:t>
            </a:r>
            <a:r>
              <a:rPr lang="en-GB" dirty="0" err="1"/>
              <a:t>rakstiskā</a:t>
            </a:r>
            <a:r>
              <a:rPr lang="en-GB" dirty="0"/>
              <a:t> </a:t>
            </a:r>
            <a:r>
              <a:rPr lang="en-GB" dirty="0" err="1"/>
              <a:t>formātā</a:t>
            </a:r>
            <a:r>
              <a:rPr lang="en-GB" dirty="0"/>
              <a:t>.</a:t>
            </a:r>
            <a:endParaRPr lang="en-GB" b="1" dirty="0"/>
          </a:p>
          <a:p>
            <a:pPr marL="0" indent="0">
              <a:buNone/>
            </a:pPr>
            <a:endParaRPr lang="en-GB" b="1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4D0625-A7E3-4B75-8314-55489AA1B5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12192000" cy="24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552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8426A-4E6C-469F-9EDB-79A1EFBD8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Konsultāciju</a:t>
            </a:r>
            <a:r>
              <a:rPr lang="en-GB" dirty="0"/>
              <a:t> </a:t>
            </a:r>
            <a:r>
              <a:rPr lang="en-GB" dirty="0" err="1"/>
              <a:t>veids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6465B-4548-4AA2-959C-289F04046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432551" cy="4351338"/>
          </a:xfrm>
        </p:spPr>
        <p:txBody>
          <a:bodyPr>
            <a:normAutofit fontScale="92500" lnSpcReduction="10000"/>
          </a:bodyPr>
          <a:lstStyle/>
          <a:p>
            <a:r>
              <a:rPr lang="lv-LV" b="1" dirty="0"/>
              <a:t>kvalitātes aspekti </a:t>
            </a:r>
            <a:r>
              <a:rPr lang="lv-LV" dirty="0"/>
              <a:t>(piemēram, aktīvās vielas/zāļu ražošana, aktīvās vielas izejmateriālu izvēle, ķīmiskā, farmaceitiskā testēšana, stabilitāte);</a:t>
            </a:r>
          </a:p>
          <a:p>
            <a:r>
              <a:rPr lang="lv-LV" b="1" dirty="0"/>
              <a:t>neklīniskie aspekti </a:t>
            </a:r>
            <a:r>
              <a:rPr lang="lv-LV" dirty="0"/>
              <a:t>(toksikoloģiskās un farmakoloģiskās pārbaudes);</a:t>
            </a:r>
          </a:p>
          <a:p>
            <a:r>
              <a:rPr lang="lv-LV" b="1" dirty="0"/>
              <a:t>klīniskā izstrāde </a:t>
            </a:r>
            <a:r>
              <a:rPr lang="lv-LV" dirty="0"/>
              <a:t>(piemēram, pētījuma dizains, mērķi, salīdzināmās zāles, pētījuma populācija);</a:t>
            </a:r>
          </a:p>
          <a:p>
            <a:r>
              <a:rPr lang="lv-LV" b="1" dirty="0"/>
              <a:t>farmakovigilances aspekti </a:t>
            </a:r>
            <a:r>
              <a:rPr lang="lv-LV" dirty="0"/>
              <a:t>(riska pārvaldības plāns, riska mazināšanas pasākumi);</a:t>
            </a:r>
          </a:p>
          <a:p>
            <a:r>
              <a:rPr lang="lv-LV" dirty="0"/>
              <a:t>vispārīgi jautājumi </a:t>
            </a:r>
            <a:r>
              <a:rPr lang="lv-LV" b="1" dirty="0"/>
              <a:t>par regulatoriem jautājumiem </a:t>
            </a:r>
            <a:r>
              <a:rPr lang="lv-LV" dirty="0"/>
              <a:t>(piemēram, vadlīniju piemērošana, zāļu reģistrācijas likumīgā pamata vai zāļu reģistrācijas procedūras veida izvēle, u.tml.);</a:t>
            </a:r>
          </a:p>
          <a:p>
            <a:r>
              <a:rPr lang="lv-LV" b="1" dirty="0"/>
              <a:t>izmaksu efektivitātes aspekti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722349-03D0-411C-8186-4187BCA461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12192000" cy="24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737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8426A-4E6C-469F-9EDB-79A1EFBD8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Kā</a:t>
            </a:r>
            <a:r>
              <a:rPr lang="en-GB" dirty="0"/>
              <a:t> </a:t>
            </a:r>
            <a:r>
              <a:rPr lang="en-GB" dirty="0" err="1"/>
              <a:t>pieteikties</a:t>
            </a:r>
            <a:r>
              <a:rPr lang="en-GB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6465B-4548-4AA2-959C-289F04046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8"/>
            <a:ext cx="10432551" cy="4486275"/>
          </a:xfrm>
        </p:spPr>
        <p:txBody>
          <a:bodyPr>
            <a:normAutofit fontScale="92500" lnSpcReduction="10000"/>
          </a:bodyPr>
          <a:lstStyle/>
          <a:p>
            <a:r>
              <a:rPr lang="en-GB" dirty="0" err="1"/>
              <a:t>Aizpildiet</a:t>
            </a:r>
            <a:r>
              <a:rPr lang="en-GB" dirty="0"/>
              <a:t> </a:t>
            </a:r>
            <a:r>
              <a:rPr lang="lv-LV" dirty="0"/>
              <a:t>iesnieguma veidlapu</a:t>
            </a:r>
            <a:r>
              <a:rPr lang="en-GB" dirty="0"/>
              <a:t>, </a:t>
            </a:r>
            <a:r>
              <a:rPr lang="en-GB" dirty="0" err="1"/>
              <a:t>nosūtot</a:t>
            </a:r>
            <a:r>
              <a:rPr lang="en-GB" dirty="0"/>
              <a:t> </a:t>
            </a:r>
            <a:r>
              <a:rPr lang="en-GB" dirty="0" err="1"/>
              <a:t>uz</a:t>
            </a:r>
            <a:r>
              <a:rPr lang="en-GB" dirty="0"/>
              <a:t> </a:t>
            </a:r>
            <a:r>
              <a:rPr lang="lv-LV" dirty="0">
                <a:hlinkClick r:id="rId3"/>
              </a:rPr>
              <a:t>info@zva.gov.lv</a:t>
            </a:r>
            <a:endParaRPr lang="en-GB" dirty="0"/>
          </a:p>
          <a:p>
            <a:r>
              <a:rPr lang="lv-LV" dirty="0"/>
              <a:t>7 dienu laikā </a:t>
            </a:r>
            <a:r>
              <a:rPr lang="en-GB" dirty="0" err="1"/>
              <a:t>Aģentūra</a:t>
            </a:r>
            <a:r>
              <a:rPr lang="en-GB" dirty="0"/>
              <a:t> </a:t>
            </a:r>
            <a:r>
              <a:rPr lang="en-GB" dirty="0" err="1"/>
              <a:t>atbildēs</a:t>
            </a:r>
            <a:r>
              <a:rPr lang="en-GB" dirty="0"/>
              <a:t> par </a:t>
            </a:r>
            <a:r>
              <a:rPr lang="en-GB" dirty="0" err="1"/>
              <a:t>iespēju</a:t>
            </a:r>
            <a:r>
              <a:rPr lang="en-GB" dirty="0"/>
              <a:t> </a:t>
            </a:r>
            <a:r>
              <a:rPr lang="en-GB" dirty="0" err="1"/>
              <a:t>sniegt</a:t>
            </a:r>
            <a:r>
              <a:rPr lang="en-GB" dirty="0"/>
              <a:t> </a:t>
            </a:r>
            <a:r>
              <a:rPr lang="en-GB" dirty="0" err="1"/>
              <a:t>konsultāciju</a:t>
            </a:r>
            <a:r>
              <a:rPr lang="lv-LV" dirty="0"/>
              <a:t>.</a:t>
            </a:r>
          </a:p>
          <a:p>
            <a:r>
              <a:rPr lang="lv-LV" dirty="0"/>
              <a:t>Ja Aģentūra piekritīs</a:t>
            </a:r>
            <a:r>
              <a:rPr lang="en-GB" dirty="0"/>
              <a:t>, </a:t>
            </a:r>
            <a:r>
              <a:rPr lang="lv-LV" dirty="0"/>
              <a:t>tiks nosūtīts rēķins un lūgums nosūtīt pilno dokumentāciju, izmantojot CESP platformu vai uz e-pasta adresi </a:t>
            </a:r>
            <a:r>
              <a:rPr lang="lv-LV" dirty="0" err="1">
                <a:hlinkClick r:id="rId3"/>
              </a:rPr>
              <a:t>info@zva.gov.lv</a:t>
            </a:r>
            <a:r>
              <a:rPr lang="lv-LV" dirty="0"/>
              <a:t>.</a:t>
            </a:r>
          </a:p>
          <a:p>
            <a:r>
              <a:rPr lang="lv-LV" dirty="0"/>
              <a:t>Zinātniskā konsultācija (dokuments ar atbildēm uz katru jautājumu) tiks nosūtīt</a:t>
            </a:r>
            <a:r>
              <a:rPr lang="en-GB" dirty="0"/>
              <a:t>s </a:t>
            </a:r>
            <a:r>
              <a:rPr lang="lv-LV" dirty="0"/>
              <a:t>8 nedēļu laikā pēc maksājuma un pilnās dokumentācijas saņemšanas.</a:t>
            </a:r>
            <a:endParaRPr lang="en-GB" dirty="0"/>
          </a:p>
          <a:p>
            <a:r>
              <a:rPr lang="lv-LV" b="1" dirty="0"/>
              <a:t>Aģentūra turpinās sniegt regulatora rakstura konsultācijas (piem., kādi dokumenti jāiesniedz; kā jāgrupē izmaiņas; kā noteiktām zālēm var pievienot noteikto unikālo identifikatoru un iesaiņojuma </a:t>
            </a:r>
            <a:r>
              <a:rPr lang="lv-LV" b="1" dirty="0" err="1"/>
              <a:t>neskartības</a:t>
            </a:r>
            <a:r>
              <a:rPr lang="lv-LV" b="1" dirty="0"/>
              <a:t> pazīmi) tāpat kā līdz šim - bez maksas.</a:t>
            </a:r>
            <a:endParaRPr lang="en-GB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722349-03D0-411C-8186-4187BCA461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12192000" cy="24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202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722349-03D0-411C-8186-4187BCA461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12192000" cy="244656"/>
          </a:xfrm>
          <a:prstGeom prst="rect">
            <a:avLst/>
          </a:prstGeom>
        </p:spPr>
      </p:pic>
      <p:pic>
        <p:nvPicPr>
          <p:cNvPr id="9" name="Content Placeholder 8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9B0145DA-C5CF-47B4-89E9-AC3FD058F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25" y="760287"/>
            <a:ext cx="10505312" cy="4512550"/>
          </a:xfr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0A3B6C05-BE3D-4393-9984-2DFB0B2A1DCC}"/>
              </a:ext>
            </a:extLst>
          </p:cNvPr>
          <p:cNvSpPr/>
          <p:nvPr/>
        </p:nvSpPr>
        <p:spPr>
          <a:xfrm>
            <a:off x="450209" y="4685016"/>
            <a:ext cx="2580667" cy="4212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F3EE0E4-D7B6-4DB3-95B5-B8FD1BEEC43A}"/>
              </a:ext>
            </a:extLst>
          </p:cNvPr>
          <p:cNvSpPr/>
          <p:nvPr/>
        </p:nvSpPr>
        <p:spPr>
          <a:xfrm>
            <a:off x="450208" y="1667838"/>
            <a:ext cx="2580667" cy="4212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999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</TotalTime>
  <Words>265</Words>
  <Application>Microsoft Office PowerPoint</Application>
  <PresentationFormat>Widescreen</PresentationFormat>
  <Paragraphs>28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Verdana</vt:lpstr>
      <vt:lpstr>Office Theme</vt:lpstr>
      <vt:lpstr>Zinātniskā konsultācija</vt:lpstr>
      <vt:lpstr>Zinātniskā konsultācija</vt:lpstr>
      <vt:lpstr>Konsultāciju veids</vt:lpstr>
      <vt:lpstr>Kā pieteikties?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Lean</dc:title>
  <dc:creator>Elita Poplavska</dc:creator>
  <cp:lastModifiedBy>Elita Poplavska</cp:lastModifiedBy>
  <cp:revision>73</cp:revision>
  <dcterms:created xsi:type="dcterms:W3CDTF">2020-11-05T09:59:01Z</dcterms:created>
  <dcterms:modified xsi:type="dcterms:W3CDTF">2021-06-18T07:14:50Z</dcterms:modified>
</cp:coreProperties>
</file>