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69" r:id="rId5"/>
    <p:sldId id="368" r:id="rId6"/>
    <p:sldId id="258" r:id="rId7"/>
    <p:sldId id="259" r:id="rId8"/>
    <p:sldId id="261" r:id="rId9"/>
    <p:sldId id="260" r:id="rId10"/>
  </p:sldIdLst>
  <p:sldSz cx="12192000" cy="6858000"/>
  <p:notesSz cx="6858000" cy="9144000"/>
  <p:custDataLst>
    <p:tags r:id="rId11"/>
  </p:custDataLst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ales Sarah" initials="SS" lastIdx="5" clrIdx="0">
    <p:extLst>
      <p:ext uri="{19B8F6BF-5375-455C-9EA6-DF929625EA0E}">
        <p15:presenceInfo xmlns:p15="http://schemas.microsoft.com/office/powerpoint/2012/main" userId="S::sarah.scales@ema.europa.eu::4e31f0b8-de0b-445a-b578-53d5d8c5f9d0" providerId="AD"/>
      </p:ext>
    </p:extLst>
  </p:cmAuthor>
  <p:cmAuthor id="2" name="Westerholm Fia" initials="WF" lastIdx="1" clrIdx="1">
    <p:extLst>
      <p:ext uri="{19B8F6BF-5375-455C-9EA6-DF929625EA0E}">
        <p15:presenceInfo xmlns:p15="http://schemas.microsoft.com/office/powerpoint/2012/main" userId="S::Fia.Westerholm@ema.europa.eu::23ec237a-8cca-439f-bd46-c8e83f4f624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A499"/>
    <a:srgbClr val="E1E3F2"/>
    <a:srgbClr val="67C8C3"/>
    <a:srgbClr val="003399"/>
    <a:srgbClr val="6F81BF"/>
    <a:srgbClr val="CAE8F3"/>
    <a:srgbClr val="FFE894"/>
    <a:srgbClr val="FFF1BE"/>
    <a:srgbClr val="427F9E"/>
    <a:srgbClr val="D7E3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85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" y="66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52D02-0385-4FB5-946B-E980E8A710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37A61B-E374-407E-9D80-1A3658337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088CE-D3F0-42FE-BD7B-B532D6AC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9000-24F1-49A7-B1AB-43058B221422}" type="datetimeFigureOut">
              <a:rPr lang="en-NL" smtClean="0"/>
              <a:t>14/01/2022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ED2EE-E542-462F-AC9A-5FBA300B7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57182-9E53-4363-ADB2-63FA468D9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CA02-C3BB-4DFA-A9FC-B08686AF03A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92143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F8099-F84C-49F1-A728-00845505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9FFF95-ED7B-46CC-9006-6942BFADCD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55857-71E7-4FB8-BD0D-EF4CD9170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9000-24F1-49A7-B1AB-43058B221422}" type="datetimeFigureOut">
              <a:rPr lang="en-NL" smtClean="0"/>
              <a:t>14/01/2022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D2DC8-17E3-45FD-B3F7-E9D71EA22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0F5F7-1689-4DC4-A2F5-4364479CE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CA02-C3BB-4DFA-A9FC-B08686AF03A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1018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DE62C-A324-433D-888D-F7F381C419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153599-9654-48F3-B1C8-06486B95A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1FD3D-B435-4FFB-8544-4A705AAB6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9000-24F1-49A7-B1AB-43058B221422}" type="datetimeFigureOut">
              <a:rPr lang="en-NL" smtClean="0"/>
              <a:t>14/01/2022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56AA9-86BB-4FF1-BE3C-E7B9B6650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437E4-CB9F-4851-89ED-8EFC5BA86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CA02-C3BB-4DFA-A9FC-B08686AF03A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92327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D29C3-E7A1-43B5-9398-A33F65939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827EA-A680-4F87-9E54-333C3EAF2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94546-F64D-4EB7-AA3E-5AB7FEFE5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9000-24F1-49A7-B1AB-43058B221422}" type="datetimeFigureOut">
              <a:rPr lang="en-NL" smtClean="0"/>
              <a:t>14/01/2022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E8ED1-E7A5-40F3-9429-781E2290B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B8785-68F6-4E8C-9B10-CCF33AFB8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CA02-C3BB-4DFA-A9FC-B08686AF03A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4175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FF85F-3637-4899-B60E-28BC29013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0E7BB-3AF0-4434-9DC7-EF22AD1A0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156C33-461C-42BA-B1DB-292BE4DB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9000-24F1-49A7-B1AB-43058B221422}" type="datetimeFigureOut">
              <a:rPr lang="en-NL" smtClean="0"/>
              <a:t>14/01/2022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919128-AB09-4F26-ACB5-2D8F6AF54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4E3B9-D6BC-4E4D-B067-3904A2DD5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CA02-C3BB-4DFA-A9FC-B08686AF03A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44775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C4A8C-2FA8-455C-83C6-FAC0A11C6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FD3F6-0BBC-4FAD-9C0E-3FAC49C4A3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957636-2E74-4584-B29A-A33B50FDEF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7983B4-99DD-4E55-87B1-25BA121A6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9000-24F1-49A7-B1AB-43058B221422}" type="datetimeFigureOut">
              <a:rPr lang="en-NL" smtClean="0"/>
              <a:t>14/01/2022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8757F3-43E4-4DB6-AFBF-8328ABE77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7A9DBA-6C7F-4ED0-B40A-C5DF54EED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CA02-C3BB-4DFA-A9FC-B08686AF03A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25044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10358-55E7-4314-91D6-645C44904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F2018-01E3-42E3-BD81-2D74705BA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116965-0C67-4165-8767-C1E1452AD7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0449ED-3D2E-479C-82F2-107267E4EC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E487B7-CA64-4E7E-87E0-F25A71EB0C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7CE302-0C96-43EE-8E66-2A9428534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9000-24F1-49A7-B1AB-43058B221422}" type="datetimeFigureOut">
              <a:rPr lang="en-NL" smtClean="0"/>
              <a:t>14/01/2022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38A238-9E78-4F37-B46B-2D79611B5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594A5-5920-4312-A50B-84EF0A6FD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CA02-C3BB-4DFA-A9FC-B08686AF03A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1330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3733E-CF61-49DA-B741-2A7318815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DA2A38-4958-4306-BD05-F15EC28B5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9000-24F1-49A7-B1AB-43058B221422}" type="datetimeFigureOut">
              <a:rPr lang="en-NL" smtClean="0"/>
              <a:t>14/01/2022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1087F7-56CA-48B5-AB68-524C00781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731C3C-7534-42AD-9237-5A1A12CBB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CA02-C3BB-4DFA-A9FC-B08686AF03A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62792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78D911-F901-4BB7-B9DD-8A96ACF08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9000-24F1-49A7-B1AB-43058B221422}" type="datetimeFigureOut">
              <a:rPr lang="en-NL" smtClean="0"/>
              <a:t>14/01/2022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E8C686-7300-431C-8FF7-5F8DCA421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44140F-D3E9-4FAF-8544-5D1BED206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CA02-C3BB-4DFA-A9FC-B08686AF03A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55745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918B8-B4DD-4505-85AF-CD6E80CA5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69562-6CB0-49FA-A1BF-71E3C57C2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F9498F-9959-47D4-866E-20A92558C6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A46E6E-0A99-4615-9292-B36340081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9000-24F1-49A7-B1AB-43058B221422}" type="datetimeFigureOut">
              <a:rPr lang="en-NL" smtClean="0"/>
              <a:t>14/01/2022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F26629-A2D2-4CA0-84D1-51BA999E0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7FB44B-BC63-4588-BA92-164573591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CA02-C3BB-4DFA-A9FC-B08686AF03A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12832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7B7AB-456F-4D8B-96FE-332BA7E9B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BEF6A7-FC40-45C3-9AF5-C7FC40A61D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20D6AB-C679-4F56-A0EF-164AEABCCE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2061B9-BF6A-4F3D-A28A-540FF5050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9000-24F1-49A7-B1AB-43058B221422}" type="datetimeFigureOut">
              <a:rPr lang="en-NL" smtClean="0"/>
              <a:t>14/01/2022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B8FDB8-9D8A-4748-9236-220869E83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04866D-B236-4C67-B1C9-A15AE8C2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ACA02-C3BB-4DFA-A9FC-B08686AF03A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58779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2A4A3-D703-4608-8C37-0206EDAFA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234E03-E8F8-4064-91FD-BA18DA8F7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798EF-DD46-473E-B922-A47A38DA15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A9000-24F1-49A7-B1AB-43058B221422}" type="datetimeFigureOut">
              <a:rPr lang="en-NL" smtClean="0"/>
              <a:t>14/01/2022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577491-80A3-40C8-B384-E5C72E1A95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A9DB5-9AB3-49E7-8102-99FA03B725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ACA02-C3BB-4DFA-A9FC-B08686AF03A9}" type="slidenum">
              <a:rPr lang="en-NL" smtClean="0"/>
              <a:t>‹#›</a:t>
            </a:fld>
            <a:endParaRPr lang="en-NL"/>
          </a:p>
        </p:txBody>
      </p:sp>
      <p:sp>
        <p:nvSpPr>
          <p:cNvPr id="7" name="MSIPCMContentMarking" descr="{&quot;HashCode&quot;:514781845,&quot;Placement&quot;:&quot;Footer&quot;,&quot;Top&quot;:523.417664,&quot;Left&quot;:334.7337,&quot;SlideWidth&quot;:960,&quot;SlideHeight&quot;:540}">
            <a:extLst>
              <a:ext uri="{FF2B5EF4-FFF2-40B4-BE49-F238E27FC236}">
                <a16:creationId xmlns:a16="http://schemas.microsoft.com/office/drawing/2014/main" id="{E13B5A18-697E-4669-B4F8-4AF8D72D50A2}"/>
              </a:ext>
            </a:extLst>
          </p:cNvPr>
          <p:cNvSpPr txBox="1"/>
          <p:nvPr userDrawn="1"/>
        </p:nvSpPr>
        <p:spPr>
          <a:xfrm>
            <a:off x="4251118" y="6647404"/>
            <a:ext cx="3689763" cy="21059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700">
                <a:solidFill>
                  <a:srgbClr val="737373"/>
                </a:solidFill>
                <a:latin typeface="Verdana" panose="020B0604030504040204" pitchFamily="34" charset="0"/>
              </a:rPr>
              <a:t>Classified as internal/staff &amp; contractors by the European Medicines Agency 
</a:t>
            </a:r>
            <a:endParaRPr lang="en-NL" sz="700">
              <a:solidFill>
                <a:srgbClr val="737373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132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ema.europa.eu/en/glossary/clinical-trial" TargetMode="Externa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a.europa.eu/en/human-regulatory/research-development/clinical-trials/clinical-trials-information-system-training-support#handbook-for-clinical-trial-sponsors-section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6.emf"/><Relationship Id="rId4" Type="http://schemas.openxmlformats.org/officeDocument/2006/relationships/hyperlink" Target="https://www.ema.europa.eu/en/human-regulatory/research-development/clinical-trials/clinical-trials-information-system-ctis-online-modular-training-programm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egister.ema.europa.eu/identityiq/home.html" TargetMode="External"/><Relationship Id="rId7" Type="http://schemas.openxmlformats.org/officeDocument/2006/relationships/hyperlink" Target="https://www.ema.europa.eu/en/human-regulatory/research-development/clinical-trials/clinical-trials-information-system-training-support#reference-materials-for-clinical-trial-sponsors-section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hyperlink" Target="https://www.ema.europa.eu/en/human-regulatory/post-authorisation/data-medicines-iso-idmp-standards/extended-eudravigilance-medicinal-product-dictionary-xevmpd-training" TargetMode="External"/><Relationship Id="rId5" Type="http://schemas.openxmlformats.org/officeDocument/2006/relationships/hyperlink" Target="https://www.ema.europa.eu/en/human-regulatory/research-development/data-medicines-iso-idmp-standards/spor-master-data/organisation-management-service-oms" TargetMode="External"/><Relationship Id="rId4" Type="http://schemas.openxmlformats.org/officeDocument/2006/relationships/hyperlink" Target="https://www.youtube.com/watch?v=hfzZxwX2W-Y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ec.europa.eu/health/sites/default/files/files/eudralex/vol-10/regulation5362014_qa_en.pdf" TargetMode="External"/><Relationship Id="rId3" Type="http://schemas.openxmlformats.org/officeDocument/2006/relationships/hyperlink" Target="https://www.ema.europa.eu/en/human-regulatory/research-development/clinical-trials/clinical-trials-information-system-training-support" TargetMode="External"/><Relationship Id="rId7" Type="http://schemas.openxmlformats.org/officeDocument/2006/relationships/hyperlink" Target="https://ec.europa.eu/health/documents/eudralex/vol-10_en" TargetMode="External"/><Relationship Id="rId2" Type="http://schemas.openxmlformats.org/officeDocument/2006/relationships/hyperlink" Target="https://www.ema.europa.eu/en/human-regulatory/research-development/clinical-trials/clinical-trials-regulation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ma.europa.eu/en/news-events/publications/newsletters#clinical-trials-information-system-(ctis)-highlights-section" TargetMode="External"/><Relationship Id="rId5" Type="http://schemas.openxmlformats.org/officeDocument/2006/relationships/hyperlink" Target="https://www.ema.europa.eu/en/human-regulatory/research-development/clinical-trials/clinical-trials-information-system-training-support#handbook-for-clinical-trial-sponsors-section" TargetMode="External"/><Relationship Id="rId4" Type="http://schemas.openxmlformats.org/officeDocument/2006/relationships/hyperlink" Target="https://www.ema.europa.eu/en/human-regulatory/research-development/clinical-trials/clinical-trials-information-system-ctis-online-modular-training-programm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4C553C5-6E86-B64C-8DF4-79DC991C8BC7}"/>
              </a:ext>
            </a:extLst>
          </p:cNvPr>
          <p:cNvSpPr/>
          <p:nvPr/>
        </p:nvSpPr>
        <p:spPr>
          <a:xfrm>
            <a:off x="713443" y="5378483"/>
            <a:ext cx="3245908" cy="501110"/>
          </a:xfrm>
          <a:prstGeom prst="rect">
            <a:avLst/>
          </a:prstGeom>
          <a:solidFill>
            <a:srgbClr val="67C8C3"/>
          </a:solidFill>
          <a:ln>
            <a:solidFill>
              <a:srgbClr val="06A4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63C4A3-E9C7-49E9-A575-1A7B3CF85ECB}"/>
              </a:ext>
            </a:extLst>
          </p:cNvPr>
          <p:cNvSpPr txBox="1"/>
          <p:nvPr/>
        </p:nvSpPr>
        <p:spPr>
          <a:xfrm>
            <a:off x="576000" y="432000"/>
            <a:ext cx="10253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00" dirty="0"/>
              <a:t>CTIS will be the </a:t>
            </a:r>
            <a:r>
              <a:rPr lang="en-GB" sz="2100" b="1" dirty="0"/>
              <a:t>single entry point </a:t>
            </a:r>
            <a:r>
              <a:rPr lang="en-GB" sz="2100" dirty="0"/>
              <a:t>for submitting </a:t>
            </a:r>
            <a:r>
              <a:rPr lang="en-GB" sz="2100" u="sng" dirty="0">
                <a:hlinkClick r:id="rId3" tooltip="A study performed to investigate the safety or efficacy of a medicine. For human medicines, these studies are carried out in human volunteers."/>
              </a:rPr>
              <a:t>clinical trial</a:t>
            </a:r>
            <a:r>
              <a:rPr lang="en-GB" sz="2100" dirty="0"/>
              <a:t> information in the EU and the European Economic Area (EEA). CTIS contains: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4E6521-CAE4-4399-A3C4-8389F06B13B2}"/>
              </a:ext>
            </a:extLst>
          </p:cNvPr>
          <p:cNvSpPr txBox="1"/>
          <p:nvPr/>
        </p:nvSpPr>
        <p:spPr>
          <a:xfrm>
            <a:off x="4724323" y="3737560"/>
            <a:ext cx="27433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/>
              <a:t>A </a:t>
            </a:r>
            <a:r>
              <a:rPr lang="en-GB" sz="1500" b="1" dirty="0"/>
              <a:t>Sponsor workspace </a:t>
            </a:r>
            <a:r>
              <a:rPr lang="en-GB" sz="1500" dirty="0"/>
              <a:t>where clinical trial sponsors and the organisations that work with them can apply for and manage a clinical trial in up to 30 EU/EEA countries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C1471C-5C00-0546-B6AC-A4E2C7B61468}"/>
              </a:ext>
            </a:extLst>
          </p:cNvPr>
          <p:cNvSpPr txBox="1"/>
          <p:nvPr/>
        </p:nvSpPr>
        <p:spPr>
          <a:xfrm>
            <a:off x="8245326" y="3737560"/>
            <a:ext cx="273999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/>
              <a:t>An </a:t>
            </a:r>
            <a:r>
              <a:rPr lang="en-GB" sz="1500" b="1" dirty="0"/>
              <a:t>Authority workspace </a:t>
            </a:r>
            <a:r>
              <a:rPr lang="en-GB" sz="1500" dirty="0"/>
              <a:t>for EU Member States, EEA countries and the European Commission to assess, authorise and oversee clinical trials</a:t>
            </a:r>
            <a:endParaRPr lang="en-NL" sz="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20424F-0E65-124A-B8CD-DF680ABF06D9}"/>
              </a:ext>
            </a:extLst>
          </p:cNvPr>
          <p:cNvSpPr txBox="1"/>
          <p:nvPr/>
        </p:nvSpPr>
        <p:spPr>
          <a:xfrm>
            <a:off x="1041301" y="3737560"/>
            <a:ext cx="253753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/>
              <a:t>A </a:t>
            </a:r>
            <a:r>
              <a:rPr lang="en-GB" sz="1500" b="1" dirty="0"/>
              <a:t>public website </a:t>
            </a:r>
            <a:r>
              <a:rPr lang="en-GB" sz="1500" dirty="0"/>
              <a:t>where anyone can search for information on clinical trials </a:t>
            </a:r>
            <a:endParaRPr lang="en-NL" sz="15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330F29-DD92-4F4F-8FA7-DF6CF2203404}"/>
              </a:ext>
            </a:extLst>
          </p:cNvPr>
          <p:cNvSpPr/>
          <p:nvPr/>
        </p:nvSpPr>
        <p:spPr>
          <a:xfrm>
            <a:off x="4329098" y="5378483"/>
            <a:ext cx="7166401" cy="501110"/>
          </a:xfrm>
          <a:prstGeom prst="rect">
            <a:avLst/>
          </a:prstGeom>
          <a:solidFill>
            <a:srgbClr val="E1E3F2"/>
          </a:solidFill>
          <a:ln>
            <a:solidFill>
              <a:srgbClr val="E1E3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D05853-7FD8-EF48-AD17-65876AEF53A8}"/>
              </a:ext>
            </a:extLst>
          </p:cNvPr>
          <p:cNvSpPr txBox="1"/>
          <p:nvPr/>
        </p:nvSpPr>
        <p:spPr>
          <a:xfrm>
            <a:off x="7191799" y="5459759"/>
            <a:ext cx="13395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3399"/>
                </a:solidFill>
              </a:rPr>
              <a:t>Secure access</a:t>
            </a:r>
            <a:endParaRPr lang="en-NL" sz="1600" dirty="0">
              <a:solidFill>
                <a:srgbClr val="003399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6BC6DF-7401-DD40-A5ED-2D44C88B4CD1}"/>
              </a:ext>
            </a:extLst>
          </p:cNvPr>
          <p:cNvSpPr txBox="1"/>
          <p:nvPr/>
        </p:nvSpPr>
        <p:spPr>
          <a:xfrm>
            <a:off x="1860847" y="5459761"/>
            <a:ext cx="1663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3399"/>
                </a:solidFill>
              </a:rPr>
              <a:t>Open access</a:t>
            </a:r>
            <a:endParaRPr lang="en-NL" sz="1600" dirty="0">
              <a:solidFill>
                <a:srgbClr val="003399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3EE9469-297F-AE47-A6BE-05852B7D2720}"/>
              </a:ext>
            </a:extLst>
          </p:cNvPr>
          <p:cNvSpPr/>
          <p:nvPr/>
        </p:nvSpPr>
        <p:spPr>
          <a:xfrm>
            <a:off x="713442" y="1682496"/>
            <a:ext cx="3245909" cy="3694177"/>
          </a:xfrm>
          <a:prstGeom prst="rect">
            <a:avLst/>
          </a:prstGeom>
          <a:noFill/>
          <a:ln w="28575">
            <a:solidFill>
              <a:srgbClr val="67C8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CEF8A91-63F8-8445-8376-4ED690AFBF95}"/>
              </a:ext>
            </a:extLst>
          </p:cNvPr>
          <p:cNvSpPr/>
          <p:nvPr/>
        </p:nvSpPr>
        <p:spPr>
          <a:xfrm>
            <a:off x="4329098" y="1682496"/>
            <a:ext cx="7166401" cy="3694177"/>
          </a:xfrm>
          <a:prstGeom prst="rect">
            <a:avLst/>
          </a:prstGeom>
          <a:noFill/>
          <a:ln w="28575">
            <a:solidFill>
              <a:srgbClr val="E1E3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C3EC1E3-C7AD-E94A-8345-AE3B157BB3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758" y="5418374"/>
            <a:ext cx="328667" cy="39440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ECE9C02-38C6-234E-A215-28F1824D25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6275" y="5422285"/>
            <a:ext cx="328667" cy="394401"/>
          </a:xfrm>
          <a:prstGeom prst="rect">
            <a:avLst/>
          </a:prstGeom>
        </p:spPr>
      </p:pic>
      <p:pic>
        <p:nvPicPr>
          <p:cNvPr id="36" name="Picture 35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6C11BDF4-BBAE-D34A-8659-1DA9633FD0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326" y="1929294"/>
            <a:ext cx="2739992" cy="1600290"/>
          </a:xfrm>
          <a:prstGeom prst="rect">
            <a:avLst/>
          </a:prstGeom>
        </p:spPr>
      </p:pic>
      <p:pic>
        <p:nvPicPr>
          <p:cNvPr id="38" name="Picture 3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5D15F91-D063-E945-8797-7CA5327B67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044" y="1921694"/>
            <a:ext cx="2743354" cy="1654081"/>
          </a:xfrm>
          <a:prstGeom prst="rect">
            <a:avLst/>
          </a:prstGeom>
        </p:spPr>
      </p:pic>
      <p:pic>
        <p:nvPicPr>
          <p:cNvPr id="40" name="Picture 3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61FE745-4D41-F648-933A-AF14B182F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55" y="1888805"/>
            <a:ext cx="2726544" cy="16675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2289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82">
            <a:extLst>
              <a:ext uri="{FF2B5EF4-FFF2-40B4-BE49-F238E27FC236}">
                <a16:creationId xmlns:a16="http://schemas.microsoft.com/office/drawing/2014/main" id="{B050B010-F7B4-AB4A-A10A-7CD1942BBBD1}"/>
              </a:ext>
            </a:extLst>
          </p:cNvPr>
          <p:cNvSpPr/>
          <p:nvPr/>
        </p:nvSpPr>
        <p:spPr>
          <a:xfrm rot="5400000">
            <a:off x="875494" y="3049329"/>
            <a:ext cx="2042612" cy="2304000"/>
          </a:xfrm>
          <a:prstGeom prst="rect">
            <a:avLst/>
          </a:prstGeom>
          <a:solidFill>
            <a:srgbClr val="E1E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6ED60D52-625E-AF40-BDAE-DB4F2314D5AC}"/>
              </a:ext>
            </a:extLst>
          </p:cNvPr>
          <p:cNvSpPr/>
          <p:nvPr/>
        </p:nvSpPr>
        <p:spPr>
          <a:xfrm rot="5400000">
            <a:off x="1860800" y="2064021"/>
            <a:ext cx="72000" cy="2304000"/>
          </a:xfrm>
          <a:prstGeom prst="rect">
            <a:avLst/>
          </a:prstGeom>
          <a:solidFill>
            <a:srgbClr val="6F8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19BDC83-20E6-C345-BCE3-B1BAFD1A3506}"/>
              </a:ext>
            </a:extLst>
          </p:cNvPr>
          <p:cNvSpPr/>
          <p:nvPr/>
        </p:nvSpPr>
        <p:spPr>
          <a:xfrm rot="5400000">
            <a:off x="9105093" y="3049329"/>
            <a:ext cx="2042611" cy="2304000"/>
          </a:xfrm>
          <a:prstGeom prst="rect">
            <a:avLst/>
          </a:prstGeom>
          <a:solidFill>
            <a:srgbClr val="E5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EC2ABFBB-5CAC-8745-AA98-745956F18531}"/>
              </a:ext>
            </a:extLst>
          </p:cNvPr>
          <p:cNvSpPr/>
          <p:nvPr/>
        </p:nvSpPr>
        <p:spPr>
          <a:xfrm rot="5400000">
            <a:off x="10090399" y="2064021"/>
            <a:ext cx="72000" cy="2304000"/>
          </a:xfrm>
          <a:prstGeom prst="rect">
            <a:avLst/>
          </a:prstGeom>
          <a:solidFill>
            <a:srgbClr val="06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BA102956-62F2-EB47-ADCA-5841984FC6C4}"/>
              </a:ext>
            </a:extLst>
          </p:cNvPr>
          <p:cNvSpPr/>
          <p:nvPr/>
        </p:nvSpPr>
        <p:spPr>
          <a:xfrm rot="5400000">
            <a:off x="3631950" y="3049330"/>
            <a:ext cx="2042612" cy="2304000"/>
          </a:xfrm>
          <a:prstGeom prst="rect">
            <a:avLst/>
          </a:prstGeom>
          <a:solidFill>
            <a:srgbClr val="E6F1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BA2E7426-88D9-8048-B4A1-EBE5A217BC2A}"/>
              </a:ext>
            </a:extLst>
          </p:cNvPr>
          <p:cNvCxnSpPr>
            <a:cxnSpLocks/>
          </p:cNvCxnSpPr>
          <p:nvPr/>
        </p:nvCxnSpPr>
        <p:spPr bwMode="auto">
          <a:xfrm>
            <a:off x="1896801" y="2839969"/>
            <a:ext cx="0" cy="352256"/>
          </a:xfrm>
          <a:prstGeom prst="straightConnector1">
            <a:avLst/>
          </a:prstGeom>
          <a:solidFill>
            <a:schemeClr val="accent1"/>
          </a:solidFill>
          <a:ln w="19050" cap="rnd" cmpd="sng" algn="ctr">
            <a:solidFill>
              <a:srgbClr val="0033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B3910E87-0D71-6645-9F85-E9FB19F4D568}"/>
              </a:ext>
            </a:extLst>
          </p:cNvPr>
          <p:cNvSpPr/>
          <p:nvPr/>
        </p:nvSpPr>
        <p:spPr>
          <a:xfrm rot="5400000">
            <a:off x="4617256" y="2064022"/>
            <a:ext cx="72000" cy="2304000"/>
          </a:xfrm>
          <a:prstGeom prst="rect">
            <a:avLst/>
          </a:prstGeom>
          <a:solidFill>
            <a:srgbClr val="0098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391A210D-75D6-8D4F-AAE6-B6D2B6D95128}"/>
              </a:ext>
            </a:extLst>
          </p:cNvPr>
          <p:cNvCxnSpPr>
            <a:cxnSpLocks/>
          </p:cNvCxnSpPr>
          <p:nvPr/>
        </p:nvCxnSpPr>
        <p:spPr bwMode="auto">
          <a:xfrm>
            <a:off x="10126401" y="2839969"/>
            <a:ext cx="0" cy="352256"/>
          </a:xfrm>
          <a:prstGeom prst="straightConnector1">
            <a:avLst/>
          </a:prstGeom>
          <a:solidFill>
            <a:schemeClr val="accent1"/>
          </a:solidFill>
          <a:ln w="19050" cap="rnd" cmpd="sng" algn="ctr">
            <a:solidFill>
              <a:srgbClr val="0033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7A3EEB5D-8EFC-FC46-BEC2-F7F7D29DF22E}"/>
              </a:ext>
            </a:extLst>
          </p:cNvPr>
          <p:cNvSpPr/>
          <p:nvPr/>
        </p:nvSpPr>
        <p:spPr>
          <a:xfrm>
            <a:off x="1984839" y="2209123"/>
            <a:ext cx="2583253" cy="432000"/>
          </a:xfrm>
          <a:prstGeom prst="roundRect">
            <a:avLst>
              <a:gd name="adj" fmla="val 50000"/>
            </a:avLst>
          </a:prstGeom>
          <a:solidFill>
            <a:srgbClr val="CAE8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1C7F057F-32FB-F044-96AA-B2948F6637A6}"/>
              </a:ext>
            </a:extLst>
          </p:cNvPr>
          <p:cNvSpPr/>
          <p:nvPr/>
        </p:nvSpPr>
        <p:spPr>
          <a:xfrm>
            <a:off x="4727559" y="2209123"/>
            <a:ext cx="5305438" cy="432000"/>
          </a:xfrm>
          <a:prstGeom prst="roundRect">
            <a:avLst>
              <a:gd name="adj" fmla="val 50000"/>
            </a:avLst>
          </a:prstGeom>
          <a:solidFill>
            <a:srgbClr val="CAE8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63C4A3-E9C7-49E9-A575-1A7B3CF85ECB}"/>
              </a:ext>
            </a:extLst>
          </p:cNvPr>
          <p:cNvSpPr txBox="1"/>
          <p:nvPr/>
        </p:nvSpPr>
        <p:spPr>
          <a:xfrm>
            <a:off x="576000" y="432000"/>
            <a:ext cx="1071885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</a:rPr>
              <a:t>The Clinical Trials Regulation foresees a </a:t>
            </a:r>
            <a:r>
              <a:rPr lang="en-GB" sz="2100" b="1" dirty="0">
                <a:latin typeface="Verdana" panose="020B0604030504040204" pitchFamily="34" charset="0"/>
                <a:ea typeface="Verdana" panose="020B0604030504040204" pitchFamily="34" charset="0"/>
              </a:rPr>
              <a:t>3-year transition period </a:t>
            </a:r>
            <a:r>
              <a:rPr lang="en-GB" sz="2100" dirty="0">
                <a:latin typeface="Verdana" panose="020B0604030504040204" pitchFamily="34" charset="0"/>
                <a:ea typeface="Verdana" panose="020B0604030504040204" pitchFamily="34" charset="0"/>
              </a:rPr>
              <a:t>to CTIS: </a:t>
            </a:r>
            <a:endParaRPr lang="en-NL" sz="2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9D2A466-5160-A34B-87AB-3F20EAF7ED0F}"/>
              </a:ext>
            </a:extLst>
          </p:cNvPr>
          <p:cNvCxnSpPr/>
          <p:nvPr/>
        </p:nvCxnSpPr>
        <p:spPr bwMode="auto">
          <a:xfrm>
            <a:off x="10284894" y="2839968"/>
            <a:ext cx="112355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3399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AA9343E-ECFD-4B43-8B9E-C52D4D49E2B8}"/>
              </a:ext>
            </a:extLst>
          </p:cNvPr>
          <p:cNvSpPr txBox="1"/>
          <p:nvPr/>
        </p:nvSpPr>
        <p:spPr>
          <a:xfrm>
            <a:off x="888200" y="3372631"/>
            <a:ext cx="202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 Jan 2022</a:t>
            </a:r>
            <a:endParaRPr lang="en-NL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9B34D34-BA9B-2746-8A97-C0B8E77F6DED}"/>
              </a:ext>
            </a:extLst>
          </p:cNvPr>
          <p:cNvSpPr/>
          <p:nvPr/>
        </p:nvSpPr>
        <p:spPr>
          <a:xfrm>
            <a:off x="1804840" y="2760071"/>
            <a:ext cx="180000" cy="1800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33D88D9-8A1E-8E45-B712-6267304CA127}"/>
              </a:ext>
            </a:extLst>
          </p:cNvPr>
          <p:cNvCxnSpPr>
            <a:cxnSpLocks/>
          </p:cNvCxnSpPr>
          <p:nvPr/>
        </p:nvCxnSpPr>
        <p:spPr bwMode="auto">
          <a:xfrm>
            <a:off x="2061095" y="2850071"/>
            <a:ext cx="241069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33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CDD3738B-7793-0443-AFF5-5393B6D68403}"/>
              </a:ext>
            </a:extLst>
          </p:cNvPr>
          <p:cNvSpPr/>
          <p:nvPr/>
        </p:nvSpPr>
        <p:spPr>
          <a:xfrm>
            <a:off x="4547559" y="2760071"/>
            <a:ext cx="180000" cy="1800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6F2316A-9806-F940-AC47-B8DDB0876C64}"/>
              </a:ext>
            </a:extLst>
          </p:cNvPr>
          <p:cNvSpPr/>
          <p:nvPr/>
        </p:nvSpPr>
        <p:spPr>
          <a:xfrm>
            <a:off x="7290278" y="2760071"/>
            <a:ext cx="180000" cy="180000"/>
          </a:xfrm>
          <a:prstGeom prst="ellipse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6E6E291-1074-B640-B8FA-C0FDAF7989DE}"/>
              </a:ext>
            </a:extLst>
          </p:cNvPr>
          <p:cNvSpPr/>
          <p:nvPr/>
        </p:nvSpPr>
        <p:spPr>
          <a:xfrm>
            <a:off x="10032998" y="2760071"/>
            <a:ext cx="180000" cy="1800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5207B42-2D53-4C49-A9B2-99815F30D1B3}"/>
              </a:ext>
            </a:extLst>
          </p:cNvPr>
          <p:cNvCxnSpPr>
            <a:cxnSpLocks/>
          </p:cNvCxnSpPr>
          <p:nvPr/>
        </p:nvCxnSpPr>
        <p:spPr bwMode="auto">
          <a:xfrm>
            <a:off x="4779357" y="2850071"/>
            <a:ext cx="241069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33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1EBDC2E-9634-DF48-BD0A-EB5AC4CDE146}"/>
              </a:ext>
            </a:extLst>
          </p:cNvPr>
          <p:cNvCxnSpPr>
            <a:cxnSpLocks/>
          </p:cNvCxnSpPr>
          <p:nvPr/>
        </p:nvCxnSpPr>
        <p:spPr bwMode="auto">
          <a:xfrm>
            <a:off x="7547495" y="2850071"/>
            <a:ext cx="241069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33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DE6CD1D-2810-1041-9596-7B8F5B4A51BB}"/>
              </a:ext>
            </a:extLst>
          </p:cNvPr>
          <p:cNvSpPr txBox="1"/>
          <p:nvPr/>
        </p:nvSpPr>
        <p:spPr>
          <a:xfrm>
            <a:off x="3759843" y="3372631"/>
            <a:ext cx="1717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 Jan 2023</a:t>
            </a:r>
            <a:endParaRPr lang="en-NL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1CF7846-D522-E949-AC5D-CDCA431E1B86}"/>
              </a:ext>
            </a:extLst>
          </p:cNvPr>
          <p:cNvSpPr txBox="1"/>
          <p:nvPr/>
        </p:nvSpPr>
        <p:spPr>
          <a:xfrm>
            <a:off x="9144001" y="3372631"/>
            <a:ext cx="1960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 Jan 2025</a:t>
            </a:r>
            <a:endParaRPr lang="en-NL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123E693-0685-DF48-8A78-A3EDEFDD9189}"/>
              </a:ext>
            </a:extLst>
          </p:cNvPr>
          <p:cNvSpPr txBox="1"/>
          <p:nvPr/>
        </p:nvSpPr>
        <p:spPr>
          <a:xfrm>
            <a:off x="888199" y="3777121"/>
            <a:ext cx="20201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Clinical Trials Regulation enters into application and CTIS goes live</a:t>
            </a:r>
            <a:endParaRPr lang="en-NL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5F0626B-0F76-5448-B4E9-78139FC79F0C}"/>
              </a:ext>
            </a:extLst>
          </p:cNvPr>
          <p:cNvSpPr txBox="1"/>
          <p:nvPr/>
        </p:nvSpPr>
        <p:spPr>
          <a:xfrm>
            <a:off x="2302883" y="2271053"/>
            <a:ext cx="1970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Transition year 1</a:t>
            </a:r>
            <a:endParaRPr lang="en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2ED5327-5EA1-0841-BA24-45352CA0AC73}"/>
              </a:ext>
            </a:extLst>
          </p:cNvPr>
          <p:cNvSpPr txBox="1"/>
          <p:nvPr/>
        </p:nvSpPr>
        <p:spPr>
          <a:xfrm>
            <a:off x="6015305" y="2271053"/>
            <a:ext cx="2729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Transition years 2 and 3</a:t>
            </a:r>
            <a:endParaRPr lang="en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ADD7A95-7B92-AD4E-A467-1DDE529485E5}"/>
              </a:ext>
            </a:extLst>
          </p:cNvPr>
          <p:cNvSpPr txBox="1"/>
          <p:nvPr/>
        </p:nvSpPr>
        <p:spPr>
          <a:xfrm>
            <a:off x="3513535" y="3777121"/>
            <a:ext cx="2260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 initial clinical trial applications must be submitted through CTIS</a:t>
            </a:r>
            <a:endParaRPr lang="en-NL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D39CB98-9A1D-3A4E-986C-336CC61E8FFA}"/>
              </a:ext>
            </a:extLst>
          </p:cNvPr>
          <p:cNvSpPr txBox="1"/>
          <p:nvPr/>
        </p:nvSpPr>
        <p:spPr>
          <a:xfrm>
            <a:off x="9073662" y="3777121"/>
            <a:ext cx="21064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 ongoing clinical trials must be transferred to CTIS</a:t>
            </a:r>
            <a:endParaRPr lang="en-NL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DB45F02-14FB-7843-AB43-4A3CA3814AF9}"/>
              </a:ext>
            </a:extLst>
          </p:cNvPr>
          <p:cNvCxnSpPr>
            <a:cxnSpLocks/>
          </p:cNvCxnSpPr>
          <p:nvPr/>
        </p:nvCxnSpPr>
        <p:spPr bwMode="auto">
          <a:xfrm>
            <a:off x="4639999" y="2839968"/>
            <a:ext cx="0" cy="352256"/>
          </a:xfrm>
          <a:prstGeom prst="straightConnector1">
            <a:avLst/>
          </a:prstGeom>
          <a:solidFill>
            <a:schemeClr val="accent1"/>
          </a:solidFill>
          <a:ln w="19050" cap="rnd" cmpd="sng" algn="ctr">
            <a:solidFill>
              <a:srgbClr val="0033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80ECD4CF-80E6-4D4F-B16C-68869198F8DE}"/>
              </a:ext>
            </a:extLst>
          </p:cNvPr>
          <p:cNvCxnSpPr>
            <a:cxnSpLocks/>
          </p:cNvCxnSpPr>
          <p:nvPr/>
        </p:nvCxnSpPr>
        <p:spPr bwMode="auto">
          <a:xfrm>
            <a:off x="744799" y="2850071"/>
            <a:ext cx="983786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33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2406674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63C4A3-E9C7-49E9-A575-1A7B3CF85ECB}"/>
              </a:ext>
            </a:extLst>
          </p:cNvPr>
          <p:cNvSpPr txBox="1"/>
          <p:nvPr/>
        </p:nvSpPr>
        <p:spPr>
          <a:xfrm>
            <a:off x="576000" y="432000"/>
            <a:ext cx="102536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How clinical trials are processed in CTIS </a:t>
            </a:r>
            <a:endParaRPr lang="en-NL" sz="2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846C54-F5E7-4DBE-AD91-9B5F98879841}"/>
              </a:ext>
            </a:extLst>
          </p:cNvPr>
          <p:cNvSpPr/>
          <p:nvPr/>
        </p:nvSpPr>
        <p:spPr>
          <a:xfrm>
            <a:off x="855278" y="1930590"/>
            <a:ext cx="9270234" cy="3902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98600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Clinical trial sponsors who want to gain approval to run a clinical trial in one or more EU/EEA countries </a:t>
            </a:r>
            <a:r>
              <a:rPr lang="en-GB" sz="1600" b="1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submit a single clinical trial application </a:t>
            </a:r>
            <a:r>
              <a:rPr lang="en-GB" sz="16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 and supporting dossier through CTIS. </a:t>
            </a:r>
          </a:p>
          <a:p>
            <a:pPr marL="285750" indent="-285750" algn="just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98600" algn="l"/>
              </a:tabLst>
            </a:pPr>
            <a:endParaRPr lang="en-GB" sz="16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98600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submission of the single clinical trial application </a:t>
            </a:r>
            <a:r>
              <a:rPr lang="en-GB" sz="1600" b="1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includes the public registration </a:t>
            </a:r>
            <a:r>
              <a:rPr lang="en-GB" sz="16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 trial. </a:t>
            </a:r>
          </a:p>
          <a:p>
            <a:pPr marL="285750" indent="-285750" algn="just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98600" algn="l"/>
              </a:tabLst>
            </a:pPr>
            <a:endParaRPr lang="en-GB" sz="16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98600" algn="l"/>
              </a:tabLst>
            </a:pPr>
            <a:r>
              <a:rPr lang="en-US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regulators of EU/EEA Member States assess the clinical trial application. If they </a:t>
            </a:r>
            <a:r>
              <a:rPr lang="en-US" sz="16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authorise</a:t>
            </a:r>
            <a:r>
              <a:rPr lang="en-US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application, the trial can begin. </a:t>
            </a:r>
          </a:p>
          <a:p>
            <a:pPr marL="285750" indent="-285750" algn="just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98600" algn="l"/>
              </a:tabLst>
            </a:pPr>
            <a:endParaRPr lang="en-US" sz="16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98600" algn="l"/>
              </a:tabLst>
            </a:pPr>
            <a:r>
              <a:rPr lang="en-US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CTIS </a:t>
            </a:r>
            <a:r>
              <a:rPr lang="en-US" sz="1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supports the day-to-day business processes</a:t>
            </a:r>
            <a:r>
              <a:rPr lang="en-US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EU Member States, EEA countries and sponsors throughout the </a:t>
            </a:r>
            <a:r>
              <a:rPr lang="en-US" sz="1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lifecycle of a clinical trial</a:t>
            </a:r>
            <a:r>
              <a:rPr lang="en-US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It will provide regulatory oversight of trials and tools for supervision and monitoring.</a:t>
            </a:r>
            <a:endParaRPr lang="en-NL" sz="16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2293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63C4A3-E9C7-49E9-A575-1A7B3CF85ECB}"/>
              </a:ext>
            </a:extLst>
          </p:cNvPr>
          <p:cNvSpPr txBox="1"/>
          <p:nvPr/>
        </p:nvSpPr>
        <p:spPr>
          <a:xfrm>
            <a:off x="576000" y="432000"/>
            <a:ext cx="102536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How to prepare for CTIS</a:t>
            </a:r>
            <a:endParaRPr lang="en-NL" sz="2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E73E27-0731-4A77-99DF-18F8C7C793BF}"/>
              </a:ext>
            </a:extLst>
          </p:cNvPr>
          <p:cNvSpPr txBox="1"/>
          <p:nvPr/>
        </p:nvSpPr>
        <p:spPr>
          <a:xfrm>
            <a:off x="630388" y="2570576"/>
            <a:ext cx="6022081" cy="2720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Sponsors can consult the </a:t>
            </a:r>
            <a:r>
              <a:rPr lang="en-GB" sz="1600" u="sng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CTIS Sponsor Handbook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 for guidance on how to prepare for CTIS.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NL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The </a:t>
            </a:r>
            <a:r>
              <a:rPr lang="en-GB" sz="1600" u="sng" dirty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CTIS online training programme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 is another key resource.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The guide to the CTIS training material catalogue on the </a:t>
            </a:r>
            <a:r>
              <a:rPr lang="en-GB" sz="1600" u="sng" dirty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CTIS training programme page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 provides an overview of the training catalogue.</a:t>
            </a:r>
            <a:endParaRPr lang="en-NL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D24E85-E4B0-594E-94B6-80E62A6A5F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7484" y="2570576"/>
            <a:ext cx="2389944" cy="23899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799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63C4A3-E9C7-49E9-A575-1A7B3CF85ECB}"/>
              </a:ext>
            </a:extLst>
          </p:cNvPr>
          <p:cNvSpPr txBox="1"/>
          <p:nvPr/>
        </p:nvSpPr>
        <p:spPr>
          <a:xfrm>
            <a:off x="576000" y="432000"/>
            <a:ext cx="10253608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How to register for CTIS</a:t>
            </a:r>
            <a:endParaRPr lang="en-NL" sz="2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895E17-8AF4-44AF-A5E7-83D0E3BB966E}"/>
              </a:ext>
            </a:extLst>
          </p:cNvPr>
          <p:cNvSpPr/>
          <p:nvPr/>
        </p:nvSpPr>
        <p:spPr>
          <a:xfrm>
            <a:off x="698643" y="1342108"/>
            <a:ext cx="10130965" cy="5083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  <a:tabLst>
                <a:tab pos="1498600" algn="l"/>
              </a:tabLst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Ensure you </a:t>
            </a:r>
            <a:r>
              <a:rPr lang="en-GB" sz="16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have an EMA account</a:t>
            </a:r>
          </a:p>
          <a:p>
            <a:pPr marL="800100" lvl="1" indent="-342900" algn="just">
              <a:lnSpc>
                <a:spcPct val="120000"/>
              </a:lnSpc>
              <a:buFont typeface="Wingdings" panose="05000000000000000000" pitchFamily="2" charset="2"/>
              <a:buChar char="§"/>
              <a:tabLst>
                <a:tab pos="1498600" algn="l"/>
              </a:tabLst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You already have an EMA account if you use EMA systems like </a:t>
            </a:r>
            <a:r>
              <a:rPr lang="en-GB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Eudravigilance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or 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the substances, products,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organisations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and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referentials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database (SPOR) </a:t>
            </a:r>
          </a:p>
          <a:p>
            <a:pPr marL="800100" lvl="1" indent="-342900" algn="just">
              <a:lnSpc>
                <a:spcPct val="120000"/>
              </a:lnSpc>
              <a:buFont typeface="Wingdings" panose="05000000000000000000" pitchFamily="2" charset="2"/>
              <a:buChar char="§"/>
              <a:tabLst>
                <a:tab pos="1498600" algn="l"/>
              </a:tabLst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If you do not already have an account, register via </a:t>
            </a:r>
            <a:r>
              <a:rPr lang="en-GB" sz="1600" u="sng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EMA Account Management</a:t>
            </a:r>
            <a:endParaRPr lang="en-GB" sz="16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algn="just">
              <a:lnSpc>
                <a:spcPct val="120000"/>
              </a:lnSpc>
              <a:tabLst>
                <a:tab pos="1498600" algn="l"/>
              </a:tabLst>
            </a:pPr>
            <a:endParaRPr lang="en-GB" sz="1600" u="sng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  <a:tabLst>
                <a:tab pos="1498600" algn="l"/>
              </a:tabLst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Choose your </a:t>
            </a:r>
            <a:r>
              <a:rPr lang="en-GB" sz="16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user management approach 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4"/>
              </a:rPr>
              <a:t>organisation vs trial centric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</a:p>
          <a:p>
            <a:pPr marL="800100" lvl="1" indent="-342900" algn="just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1498600" algn="l"/>
              </a:tabLst>
            </a:pP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Organisation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-centric allows for the management of users by an administrator at the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organisation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level rather than at the level of an individual trial. It is intended for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organisations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that will run several trials in CTIS</a:t>
            </a:r>
          </a:p>
          <a:p>
            <a:pPr marL="800100" lvl="1" indent="-342900" algn="just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1498600" algn="l"/>
              </a:tabLst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  <a:tabLst>
                <a:tab pos="1498600" algn="l"/>
              </a:tabLst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For the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organisation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-centric approach, ensure your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organisation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is registered in 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5"/>
              </a:rPr>
              <a:t>OMS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and 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register your first High-Level Administrator 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via </a:t>
            </a:r>
            <a:r>
              <a:rPr lang="en-GB" sz="1600" u="sng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EMA Account Management</a:t>
            </a:r>
            <a:endParaRPr lang="en-GB" sz="16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  <a:tabLst>
                <a:tab pos="1498600" algn="l"/>
              </a:tabLst>
            </a:pPr>
            <a:endParaRPr lang="en-GB" sz="16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  <a:tabLst>
                <a:tab pos="1498600" algn="l"/>
              </a:tabLst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Ensure your </a:t>
            </a:r>
            <a:r>
              <a:rPr lang="en-GB" sz="1600" b="1" dirty="0">
                <a:latin typeface="Verdana" panose="020B0604030504040204" pitchFamily="34" charset="0"/>
                <a:ea typeface="Verdana" panose="020B0604030504040204" pitchFamily="34" charset="0"/>
              </a:rPr>
              <a:t>product is registered 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in 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XEVMPD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  <a:tabLst>
                <a:tab pos="1498600" algn="l"/>
              </a:tabLst>
            </a:pPr>
            <a:endParaRPr lang="en-GB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20000"/>
              </a:lnSpc>
              <a:tabLst>
                <a:tab pos="1498600" algn="l"/>
              </a:tabLst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View the ‘Getting started with CTIS quick guide’ 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here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  <a:tabLst>
                <a:tab pos="1498600" algn="l"/>
              </a:tabLst>
            </a:pPr>
            <a:endParaRPr lang="en-NL" sz="16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739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63C4A3-E9C7-49E9-A575-1A7B3CF85ECB}"/>
              </a:ext>
            </a:extLst>
          </p:cNvPr>
          <p:cNvSpPr txBox="1"/>
          <p:nvPr/>
        </p:nvSpPr>
        <p:spPr>
          <a:xfrm>
            <a:off x="576000" y="432000"/>
            <a:ext cx="102536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Useful links</a:t>
            </a:r>
            <a:endParaRPr lang="en-NL" sz="2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F9AC7A-7BF6-4CBC-9E7D-016FBB998207}"/>
              </a:ext>
            </a:extLst>
          </p:cNvPr>
          <p:cNvSpPr/>
          <p:nvPr/>
        </p:nvSpPr>
        <p:spPr>
          <a:xfrm>
            <a:off x="827071" y="1481923"/>
            <a:ext cx="106543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98600" algn="l"/>
              </a:tabLst>
            </a:pPr>
            <a:r>
              <a:rPr lang="en-GB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 on CTIS: </a:t>
            </a:r>
            <a:r>
              <a:rPr lang="en-GB" sz="1600" u="sng" dirty="0">
                <a:solidFill>
                  <a:srgbClr val="0000FF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https://www.ema.europa.eu/en/human-regulatory/research-development/clinical-trials/clinical-trials-regulation</a:t>
            </a:r>
            <a:endParaRPr lang="en-NL" sz="16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498600" algn="l"/>
              </a:tabLst>
            </a:pPr>
            <a:endParaRPr lang="en-NL" sz="16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98600" algn="l"/>
              </a:tabLst>
            </a:pPr>
            <a:r>
              <a:rPr lang="en-GB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CTIS training and support:  </a:t>
            </a:r>
            <a:r>
              <a:rPr lang="en-GB" sz="1600" u="sng" dirty="0">
                <a:solidFill>
                  <a:srgbClr val="0000FF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https://www.ema.europa.eu/en/human-regulatory/research-development/clinical-trials/clinical-trials-information-system-training-support</a:t>
            </a:r>
            <a:endParaRPr lang="en-NL" sz="16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498600" algn="l"/>
              </a:tabLst>
            </a:pPr>
            <a:endParaRPr lang="en-NL" sz="16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98600" algn="l"/>
              </a:tabLst>
            </a:pPr>
            <a:r>
              <a:rPr lang="en-GB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Online modular training on CTIS functionalities: </a:t>
            </a:r>
            <a:r>
              <a:rPr lang="en-GB" sz="1600" u="sng" dirty="0">
                <a:solidFill>
                  <a:srgbClr val="0000FF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https://www.ema.europa.eu/en/human-regulatory/research-development/clinical-trials/clinical-trials-information-system-ctis-online-modular-training-programme</a:t>
            </a:r>
            <a:r>
              <a:rPr lang="en-GB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NL" sz="16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498600" algn="l"/>
              </a:tabLst>
            </a:pPr>
            <a:endParaRPr lang="en-NL" sz="16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98600" algn="l"/>
              </a:tabLst>
            </a:pPr>
            <a:r>
              <a:rPr lang="fr-FR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CTIS Sponsor </a:t>
            </a:r>
            <a:r>
              <a:rPr lang="fr-FR" sz="16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Handbook</a:t>
            </a:r>
            <a:r>
              <a:rPr lang="fr-FR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sz="1600" u="sng" dirty="0">
                <a:solidFill>
                  <a:srgbClr val="0000FF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https://www.ema.europa.eu/en/human-regulatory/research-development/clinical-trials/clinical-trials-information-system-training-support#handbook-for-clinical-trial-sponsors-section</a:t>
            </a:r>
            <a:endParaRPr lang="en-NL" sz="16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498600" algn="l"/>
              </a:tabLst>
            </a:pPr>
            <a:endParaRPr lang="en-NL" sz="16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98600" algn="l"/>
              </a:tabLst>
            </a:pPr>
            <a:r>
              <a:rPr lang="fr-FR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CTIS Newsletter:</a:t>
            </a:r>
            <a:r>
              <a:rPr lang="en-GB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u="sng" dirty="0">
                <a:solidFill>
                  <a:srgbClr val="0000FF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https://www.ema.europa.eu/en/news-events/publications/newsletters#clinical-trials-information-system-(ctis)-highlights-section</a:t>
            </a:r>
            <a:r>
              <a:rPr lang="fr-FR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NL" sz="16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498600" algn="l"/>
              </a:tabLst>
            </a:pPr>
            <a:endParaRPr lang="en-NL" sz="16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98600" algn="l"/>
              </a:tabLst>
            </a:pPr>
            <a:r>
              <a:rPr lang="en-US" sz="16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information on the Clinical Trials Regulation: </a:t>
            </a:r>
            <a:r>
              <a:rPr lang="en-GB" sz="1600" u="sng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7"/>
              </a:rPr>
              <a:t>EudraLex - Volume 10 - Clinical trials guidelines | Public Health (europa.eu)</a:t>
            </a:r>
            <a:r>
              <a:rPr lang="en-GB" sz="1600" u="sng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and </a:t>
            </a:r>
            <a:r>
              <a:rPr lang="en-GB" sz="1600" u="sng" dirty="0">
                <a:latin typeface="Verdana" panose="020B0604030504040204" pitchFamily="34" charset="0"/>
                <a:ea typeface="Verdana" panose="020B0604030504040204" pitchFamily="34" charset="0"/>
                <a:hlinkClick r:id="rId8"/>
              </a:rPr>
              <a:t>Draft - Questions and Answers Document - Regulation (EU) 536/2014 – Version 4.1 (September 2021)</a:t>
            </a:r>
            <a:endParaRPr lang="en-NL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7187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5E38E53A155A45B891D7E0B0BBFD1E" ma:contentTypeVersion="13" ma:contentTypeDescription="Create a new document." ma:contentTypeScope="" ma:versionID="c7abffe65ca0a287354d99d3f8817adf">
  <xsd:schema xmlns:xsd="http://www.w3.org/2001/XMLSchema" xmlns:xs="http://www.w3.org/2001/XMLSchema" xmlns:p="http://schemas.microsoft.com/office/2006/metadata/properties" xmlns:ns3="4c2877f8-6a0b-44fd-a3dc-8f324381a3dd" xmlns:ns4="125942e9-5c90-43a4-b790-754b1e72ae16" targetNamespace="http://schemas.microsoft.com/office/2006/metadata/properties" ma:root="true" ma:fieldsID="e736e7ccafec5747598265664fe2bc4b" ns3:_="" ns4:_="">
    <xsd:import namespace="4c2877f8-6a0b-44fd-a3dc-8f324381a3dd"/>
    <xsd:import namespace="125942e9-5c90-43a4-b790-754b1e72ae1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2877f8-6a0b-44fd-a3dc-8f324381a3d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5942e9-5c90-43a4-b790-754b1e72ae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E2E714-7D4B-4971-82B4-AF43527DFA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2877f8-6a0b-44fd-a3dc-8f324381a3dd"/>
    <ds:schemaRef ds:uri="125942e9-5c90-43a4-b790-754b1e72ae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F333936-E65E-457F-AD87-F27D27BC2BAB}">
  <ds:schemaRefs>
    <ds:schemaRef ds:uri="4c2877f8-6a0b-44fd-a3dc-8f324381a3dd"/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125942e9-5c90-43a4-b790-754b1e72ae16"/>
  </ds:schemaRefs>
</ds:datastoreItem>
</file>

<file path=customXml/itemProps3.xml><?xml version="1.0" encoding="utf-8"?>
<ds:datastoreItem xmlns:ds="http://schemas.openxmlformats.org/officeDocument/2006/customXml" ds:itemID="{FF1EC2D4-B999-40AF-8616-6840984496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1641</TotalTime>
  <Words>633</Words>
  <Application>Microsoft Office PowerPoint</Application>
  <PresentationFormat>Widescreen</PresentationFormat>
  <Paragraphs>54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Scales Sarah</dc:creator>
  <cp:lastModifiedBy>Pose Boirazian Tomas</cp:lastModifiedBy>
  <cp:revision>26</cp:revision>
  <dcterms:created xsi:type="dcterms:W3CDTF">2021-12-06T15:22:29Z</dcterms:created>
  <dcterms:modified xsi:type="dcterms:W3CDTF">2022-01-14T13:56:42Z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0x010100DE5E38E53A155A45B891D7E0B0BBFD1E</vt:lpwstr>
  </property>
  <property fmtid="{D5CDD505-2E9C-101B-9397-08002B2CF9AE}" pid="3" name="ArticulateGUID">
    <vt:lpwstr>710B1DC3-9346-4773-A9B7-07CE2E83A98E</vt:lpwstr>
  </property>
  <property fmtid="{D5CDD505-2E9C-101B-9397-08002B2CF9AE}" pid="4" name="ArticulatePath">
    <vt:lpwstr>Presentation for MS_CTIS communication package</vt:lpwstr>
  </property>
  <property fmtid="{D5CDD505-2E9C-101B-9397-08002B2CF9AE}" pid="5" name="MSIP_Label_0eea11ca-d417-4147-80ed-01a58412c458_Enabled">
    <vt:lpwstr>true</vt:lpwstr>
  </property>
  <property fmtid="{D5CDD505-2E9C-101B-9397-08002B2CF9AE}" pid="6" name="MSIP_Label_0eea11ca-d417-4147-80ed-01a58412c458_SetDate">
    <vt:lpwstr>2022-01-14T13:56:42Z</vt:lpwstr>
  </property>
  <property fmtid="{D5CDD505-2E9C-101B-9397-08002B2CF9AE}" pid="7" name="MSIP_Label_0eea11ca-d417-4147-80ed-01a58412c458_Method">
    <vt:lpwstr>Standard</vt:lpwstr>
  </property>
  <property fmtid="{D5CDD505-2E9C-101B-9397-08002B2CF9AE}" pid="8" name="MSIP_Label_0eea11ca-d417-4147-80ed-01a58412c458_Name">
    <vt:lpwstr>0eea11ca-d417-4147-80ed-01a58412c458</vt:lpwstr>
  </property>
  <property fmtid="{D5CDD505-2E9C-101B-9397-08002B2CF9AE}" pid="9" name="MSIP_Label_0eea11ca-d417-4147-80ed-01a58412c458_SiteId">
    <vt:lpwstr>bc9dc15c-61bc-4f03-b60b-e5b6d8922839</vt:lpwstr>
  </property>
  <property fmtid="{D5CDD505-2E9C-101B-9397-08002B2CF9AE}" pid="10" name="MSIP_Label_0eea11ca-d417-4147-80ed-01a58412c458_ActionId">
    <vt:lpwstr>11a6c14d-39d7-4537-93c9-cb505abf9583</vt:lpwstr>
  </property>
  <property fmtid="{D5CDD505-2E9C-101B-9397-08002B2CF9AE}" pid="11" name="MSIP_Label_0eea11ca-d417-4147-80ed-01a58412c458_ContentBits">
    <vt:lpwstr>2</vt:lpwstr>
  </property>
</Properties>
</file>