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B_35C96A59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421" r:id="rId11"/>
    <p:sldId id="437" r:id="rId12"/>
    <p:sldId id="422" r:id="rId13"/>
    <p:sldId id="425" r:id="rId14"/>
    <p:sldId id="438" r:id="rId15"/>
    <p:sldId id="398" r:id="rId16"/>
  </p:sldIdLst>
  <p:sldSz cx="9144000" cy="6858000" type="screen4x3"/>
  <p:notesSz cx="6858000" cy="914400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2CB948-D326-5555-7740-21923FEB6763}" name="Anita Vīksna" initials="AV" userId="S::anita.viksna@zva.gov.lv::5c5e710c-4255-401b-9db3-48640928285f" providerId="AD"/>
  <p188:author id="{61073E60-FB9C-BD8F-9D84-517F0EA815D3}" name="Antra Fogele" initials="AF" userId="S::antra.fogele@zva.gov.lv::eacb1a89-7992-4535-9207-15a3c89f2f86" providerId="AD"/>
  <p188:author id="{107CF8E3-B001-6274-8E4B-527BEFD874C3}" name="Anda Gulbe" initials="AG" userId="S::anda.gulbe@zva.gov.lv::0114779e-9134-4694-9987-7bf6fa0d2d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41" autoAdjust="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3226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comments/modernComment_10B_35C96A5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4525D21-7DF7-4449-A9DB-DADBFEBA144A}" authorId="{C82CB948-D326-5555-7740-21923FEB6763}" status="resolved" created="2025-01-09T09:44:33.92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02392409" sldId="267"/>
      <ac:spMk id="12" creationId="{00000000-0000-0000-0000-000000000000}"/>
      <ac:txMk cp="361" len="13">
        <ac:context len="408" hash="4204714407"/>
      </ac:txMk>
    </ac:txMkLst>
    <p188:pos x="1853381" y="4033670"/>
    <p188:txBody>
      <a:bodyPr/>
      <a:lstStyle/>
      <a:p>
        <a:r>
          <a:rPr lang="lv-LV"/>
          <a:t>Priekšlikums: pieejamās (vai apmaksātās ?) salīdzināmās...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pPr/>
              <a:t>09.01.2025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725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zva.gov.lv" TargetMode="External"/><Relationship Id="rId2" Type="http://schemas.openxmlformats.org/officeDocument/2006/relationships/hyperlink" Target="mailto:antra.fogele@zva.gov.l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microsoft.com/office/2018/10/relationships/comments" Target="../comments/modernComment_10B_35C96A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stat.gov.lv/lv/statistikas-temas/valsts-ekonomika/ikp-gada/2411-iekszemes-kopprodukts-un-bruto-pievienota-vertiba?themeCode=IK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838200"/>
          </a:xfrm>
        </p:spPr>
        <p:txBody>
          <a:bodyPr>
            <a:noAutofit/>
          </a:bodyPr>
          <a:lstStyle/>
          <a:p>
            <a:r>
              <a:rPr lang="lv-LV" sz="2000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Veselības tehnoloģiju novērtēšanas nodaļa</a:t>
            </a:r>
          </a:p>
          <a:p>
            <a:endParaRPr lang="lv-LV" sz="1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Aktualizēts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2024</a:t>
            </a:r>
            <a:endParaRPr lang="lv-LV" sz="1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57600"/>
            <a:ext cx="7772400" cy="838200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>Par </a:t>
            </a:r>
            <a:r>
              <a:rPr lang="lv-LV" sz="3600" b="1" dirty="0"/>
              <a:t>prasībām </a:t>
            </a:r>
            <a:br>
              <a:rPr lang="lv-LV" sz="3600" b="1" dirty="0"/>
            </a:br>
            <a:r>
              <a:rPr lang="lv-LV" sz="3600" b="1" dirty="0"/>
              <a:t>zāļu izmaksu efektivitātes vērtēšanai</a:t>
            </a:r>
            <a:endParaRPr lang="lv-LV" sz="3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66E1C-C54C-1F40-935F-E9E16C7D7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9601"/>
            <a:ext cx="7886700" cy="130084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solidFill>
                  <a:schemeClr val="accent6"/>
                </a:solidFill>
              </a:rPr>
              <a:t>Ieteikumi</a:t>
            </a:r>
            <a:r>
              <a:rPr lang="en-US" sz="3600" b="1" dirty="0">
                <a:solidFill>
                  <a:schemeClr val="accent6"/>
                </a:solidFill>
              </a:rPr>
              <a:t> </a:t>
            </a:r>
            <a:br>
              <a:rPr lang="en-US" sz="3600" b="1" dirty="0">
                <a:solidFill>
                  <a:schemeClr val="accent6"/>
                </a:solidFill>
              </a:rPr>
            </a:br>
            <a:r>
              <a:rPr lang="en-US" sz="3600" dirty="0" err="1">
                <a:solidFill>
                  <a:schemeClr val="accent6"/>
                </a:solidFill>
              </a:rPr>
              <a:t>dokumentācijas</a:t>
            </a:r>
            <a:r>
              <a:rPr lang="en-US" sz="3600" dirty="0">
                <a:solidFill>
                  <a:schemeClr val="accent6"/>
                </a:solidFill>
              </a:rPr>
              <a:t> </a:t>
            </a:r>
            <a:r>
              <a:rPr lang="en-US" sz="3600" dirty="0" err="1">
                <a:solidFill>
                  <a:schemeClr val="accent6"/>
                </a:solidFill>
              </a:rPr>
              <a:t>sagatavošanai</a:t>
            </a:r>
            <a:endParaRPr lang="lv-LV" sz="360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8702A-6E98-BF19-FE68-57A00020B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38400"/>
            <a:ext cx="7886700" cy="3288506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Char char="-"/>
            </a:pPr>
            <a:r>
              <a:rPr lang="en-US" dirty="0">
                <a:latin typeface="+mj-lt"/>
              </a:rPr>
              <a:t>v</a:t>
            </a:r>
            <a:r>
              <a:rPr lang="lv-LV" dirty="0" err="1">
                <a:latin typeface="+mj-lt"/>
              </a:rPr>
              <a:t>isus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zāļu</a:t>
            </a:r>
            <a:r>
              <a:rPr lang="lv-LV" dirty="0">
                <a:latin typeface="+mj-lt"/>
              </a:rPr>
              <a:t> stiprumus/ zāļu formas utt.- vienā dokumentā</a:t>
            </a:r>
            <a:r>
              <a:rPr lang="en-US" dirty="0">
                <a:latin typeface="+mj-lt"/>
              </a:rPr>
              <a:t> (</a:t>
            </a:r>
            <a:r>
              <a:rPr lang="en-US" dirty="0" err="1">
                <a:latin typeface="+mj-lt"/>
              </a:rPr>
              <a:t>Iesnieguma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veidlapā</a:t>
            </a:r>
            <a:r>
              <a:rPr lang="en-US" dirty="0">
                <a:latin typeface="+mj-lt"/>
              </a:rPr>
              <a:t>)</a:t>
            </a:r>
            <a:endParaRPr lang="lv-LV" dirty="0">
              <a:latin typeface="+mj-lt"/>
            </a:endParaRPr>
          </a:p>
          <a:p>
            <a:pPr>
              <a:buFontTx/>
              <a:buChar char="-"/>
            </a:pPr>
            <a:r>
              <a:rPr lang="lv-LV" dirty="0">
                <a:latin typeface="+mj-lt"/>
              </a:rPr>
              <a:t>visus kombinētās terapijas INN- vienā dokumentā</a:t>
            </a:r>
            <a:r>
              <a:rPr lang="en-US" dirty="0">
                <a:latin typeface="+mj-lt"/>
              </a:rPr>
              <a:t> (</a:t>
            </a:r>
            <a:r>
              <a:rPr lang="en-US" dirty="0" err="1">
                <a:latin typeface="+mj-lt"/>
              </a:rPr>
              <a:t>Iesnieguma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veidlapā</a:t>
            </a:r>
            <a:r>
              <a:rPr lang="en-US" dirty="0">
                <a:latin typeface="+mj-lt"/>
              </a:rPr>
              <a:t>)</a:t>
            </a:r>
            <a:endParaRPr lang="lv-LV" dirty="0">
              <a:latin typeface="+mj-lt"/>
            </a:endParaRPr>
          </a:p>
          <a:p>
            <a:pPr>
              <a:buFontTx/>
              <a:buChar char="-"/>
            </a:pPr>
            <a:r>
              <a:rPr lang="en-US" dirty="0" err="1">
                <a:latin typeface="+mj-lt"/>
              </a:rPr>
              <a:t>Iesniegumā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norādītā</a:t>
            </a:r>
            <a:r>
              <a:rPr lang="en-US" dirty="0">
                <a:latin typeface="+mj-lt"/>
              </a:rPr>
              <a:t> </a:t>
            </a:r>
            <a:r>
              <a:rPr lang="lv-LV" dirty="0">
                <a:latin typeface="+mj-lt"/>
              </a:rPr>
              <a:t>diagnoze un pacientu grupa</a:t>
            </a:r>
            <a:r>
              <a:rPr lang="en-US" dirty="0">
                <a:latin typeface="+mj-lt"/>
              </a:rPr>
              <a:t> </a:t>
            </a:r>
            <a:r>
              <a:rPr lang="en-US" b="1" dirty="0" err="1">
                <a:solidFill>
                  <a:schemeClr val="accent6"/>
                </a:solidFill>
                <a:latin typeface="+mj-lt"/>
              </a:rPr>
              <a:t>ir</a:t>
            </a:r>
            <a:r>
              <a:rPr lang="en-US" dirty="0">
                <a:latin typeface="+mj-lt"/>
              </a:rPr>
              <a:t> </a:t>
            </a:r>
            <a:r>
              <a:rPr lang="lv-LV" b="1" dirty="0">
                <a:solidFill>
                  <a:schemeClr val="accent6"/>
                </a:solidFill>
                <a:latin typeface="+mj-lt"/>
              </a:rPr>
              <a:t>pamatota</a:t>
            </a:r>
            <a:r>
              <a:rPr lang="lv-LV" dirty="0">
                <a:latin typeface="+mj-lt"/>
              </a:rPr>
              <a:t> ar klīnisko pētījumu rezultātiem un </a:t>
            </a:r>
            <a:r>
              <a:rPr lang="lv-LV" dirty="0" err="1">
                <a:latin typeface="+mj-lt"/>
              </a:rPr>
              <a:t>farmakoekonomiskajiem</a:t>
            </a:r>
            <a:r>
              <a:rPr lang="lv-LV" dirty="0">
                <a:latin typeface="+mj-lt"/>
              </a:rPr>
              <a:t> </a:t>
            </a:r>
            <a:r>
              <a:rPr lang="lv-LV" dirty="0" err="1">
                <a:latin typeface="+mj-lt"/>
              </a:rPr>
              <a:t>aprēķinie</a:t>
            </a:r>
            <a:r>
              <a:rPr lang="en-US" dirty="0">
                <a:latin typeface="+mj-lt"/>
              </a:rPr>
              <a:t>m</a:t>
            </a:r>
            <a:r>
              <a:rPr lang="lv-LV" dirty="0">
                <a:latin typeface="+mj-lt"/>
              </a:rPr>
              <a:t> –</a:t>
            </a:r>
            <a:endParaRPr lang="en-US" dirty="0">
              <a:latin typeface="+mj-lt"/>
            </a:endParaRPr>
          </a:p>
          <a:p>
            <a:pPr marL="0" indent="0" algn="ctr">
              <a:buNone/>
            </a:pPr>
            <a:r>
              <a:rPr lang="lv-LV" dirty="0">
                <a:latin typeface="+mj-lt"/>
              </a:rPr>
              <a:t> </a:t>
            </a:r>
            <a:r>
              <a:rPr lang="lv-LV" i="1" dirty="0">
                <a:solidFill>
                  <a:schemeClr val="accent6"/>
                </a:solidFill>
                <a:latin typeface="+mj-lt"/>
              </a:rPr>
              <a:t>nepārrakstīt indikācijas</a:t>
            </a:r>
            <a:r>
              <a:rPr lang="en-US" i="1" dirty="0">
                <a:solidFill>
                  <a:schemeClr val="accent6"/>
                </a:solidFill>
                <a:latin typeface="+mj-lt"/>
              </a:rPr>
              <a:t> no </a:t>
            </a:r>
            <a:r>
              <a:rPr lang="en-US" i="1" dirty="0" err="1">
                <a:solidFill>
                  <a:schemeClr val="accent6"/>
                </a:solidFill>
                <a:latin typeface="+mj-lt"/>
              </a:rPr>
              <a:t>zāļu</a:t>
            </a:r>
            <a:r>
              <a:rPr lang="en-US" i="1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i="1" dirty="0" err="1">
                <a:solidFill>
                  <a:schemeClr val="accent6"/>
                </a:solidFill>
                <a:latin typeface="+mj-lt"/>
              </a:rPr>
              <a:t>apraksta</a:t>
            </a:r>
            <a:r>
              <a:rPr lang="lv-LV" i="1" dirty="0">
                <a:solidFill>
                  <a:schemeClr val="accent6"/>
                </a:solidFill>
                <a:latin typeface="+mj-lt"/>
              </a:rPr>
              <a:t>!</a:t>
            </a:r>
            <a:r>
              <a:rPr lang="en-US" i="1" dirty="0">
                <a:solidFill>
                  <a:schemeClr val="accent6"/>
                </a:solidFill>
                <a:latin typeface="+mj-lt"/>
              </a:rPr>
              <a:t>!!</a:t>
            </a:r>
            <a:endParaRPr lang="lv-LV" i="1" dirty="0">
              <a:solidFill>
                <a:schemeClr val="accent6"/>
              </a:solidFill>
              <a:latin typeface="+mj-lt"/>
            </a:endParaRPr>
          </a:p>
          <a:p>
            <a:pPr marL="0" indent="0">
              <a:buNone/>
            </a:pPr>
            <a:r>
              <a:rPr lang="lv-LV" dirty="0">
                <a:latin typeface="+mj-lt"/>
              </a:rPr>
              <a:t>	</a:t>
            </a:r>
          </a:p>
          <a:p>
            <a:pPr>
              <a:buFont typeface="Wingdings" panose="05000000000000000000" pitchFamily="2" charset="2"/>
              <a:buChar char="q"/>
            </a:pPr>
            <a:endParaRPr lang="lv-LV" dirty="0">
              <a:latin typeface="+mj-lt"/>
            </a:endParaRPr>
          </a:p>
          <a:p>
            <a:pPr>
              <a:buFontTx/>
              <a:buChar char="-"/>
            </a:pPr>
            <a:endParaRPr lang="lv-LV" dirty="0">
              <a:latin typeface="+mj-lt"/>
            </a:endParaRP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55B7E20A-B751-74B1-B8FD-33BFD6667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10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560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427C0-294C-3B80-456A-0E40A8AF8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914CF-3E89-011F-18C0-17A5068D8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78867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000" b="1" dirty="0">
                <a:solidFill>
                  <a:schemeClr val="accent6"/>
                </a:solidFill>
              </a:rPr>
              <a:t>Klīnisko pētījumu kopsavilkums </a:t>
            </a:r>
            <a:br>
              <a:rPr lang="en-US" sz="3000" b="1" i="1" dirty="0">
                <a:solidFill>
                  <a:schemeClr val="accent6"/>
                </a:solidFill>
              </a:rPr>
            </a:br>
            <a:r>
              <a:rPr lang="lv-LV" sz="3000" b="1" i="1" dirty="0">
                <a:solidFill>
                  <a:schemeClr val="accent6"/>
                </a:solidFill>
              </a:rPr>
              <a:t>(</a:t>
            </a:r>
            <a:r>
              <a:rPr lang="lv-LV" sz="2700" i="1" dirty="0">
                <a:solidFill>
                  <a:schemeClr val="accent6"/>
                </a:solidFill>
              </a:rPr>
              <a:t>arī kopīgās klīniskās novērtēšanas ziņojuma gadījumā</a:t>
            </a:r>
            <a:r>
              <a:rPr lang="lv-LV" sz="3000" b="1" i="1" dirty="0">
                <a:solidFill>
                  <a:schemeClr val="accent6"/>
                </a:solidFill>
              </a:rPr>
              <a:t>)</a:t>
            </a:r>
            <a:r>
              <a:rPr lang="en-US" sz="3000" b="1" i="1" dirty="0">
                <a:solidFill>
                  <a:schemeClr val="accent6"/>
                </a:solidFill>
              </a:rPr>
              <a:t>*</a:t>
            </a:r>
            <a:r>
              <a:rPr lang="lv-LV" sz="3000" b="1" i="1" dirty="0">
                <a:solidFill>
                  <a:schemeClr val="accent6"/>
                </a:solidFill>
              </a:rPr>
              <a:t> </a:t>
            </a:r>
            <a:br>
              <a:rPr lang="lv-LV" sz="2400" b="1" i="1" dirty="0"/>
            </a:br>
            <a:endParaRPr lang="lv-LV" sz="2400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05071-789D-DB7D-7FF4-062FFB7CD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9201"/>
            <a:ext cx="7886700" cy="5410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lv-LV" b="1" i="1" dirty="0">
              <a:latin typeface="+mj-lt"/>
            </a:endParaRPr>
          </a:p>
          <a:p>
            <a:pPr>
              <a:buFontTx/>
              <a:buChar char="-"/>
            </a:pPr>
            <a:r>
              <a:rPr lang="lv-LV" sz="3000" dirty="0">
                <a:latin typeface="+mj-lt"/>
              </a:rPr>
              <a:t>identificējamas un pieejamas publikācijas</a:t>
            </a:r>
          </a:p>
          <a:p>
            <a:pPr>
              <a:buFontTx/>
              <a:buChar char="-"/>
            </a:pPr>
            <a:r>
              <a:rPr lang="lv-LV" sz="3000" i="1" dirty="0">
                <a:latin typeface="+mj-lt"/>
              </a:rPr>
              <a:t>kopsavilkums</a:t>
            </a:r>
            <a:r>
              <a:rPr lang="lv-LV" sz="3000" dirty="0">
                <a:latin typeface="+mj-lt"/>
              </a:rPr>
              <a:t> nozīmīgākajiem rezultātiem, nevis </a:t>
            </a:r>
            <a:r>
              <a:rPr lang="lv-LV" sz="3000" i="1" dirty="0">
                <a:latin typeface="+mj-lt"/>
              </a:rPr>
              <a:t>pārkopējums</a:t>
            </a:r>
          </a:p>
          <a:p>
            <a:pPr>
              <a:buFontTx/>
              <a:buChar char="-"/>
            </a:pPr>
            <a:r>
              <a:rPr lang="lv-LV" sz="3000" dirty="0">
                <a:latin typeface="+mj-lt"/>
              </a:rPr>
              <a:t>klīniskās efektivitātes pierādījumi- pacient</a:t>
            </a:r>
            <a:r>
              <a:rPr lang="en-US" sz="3000" dirty="0">
                <a:latin typeface="+mj-lt"/>
              </a:rPr>
              <a:t>u </a:t>
            </a:r>
            <a:r>
              <a:rPr lang="en-US" sz="3000" dirty="0" err="1">
                <a:latin typeface="+mj-lt"/>
              </a:rPr>
              <a:t>grupām</a:t>
            </a:r>
            <a:r>
              <a:rPr lang="lv-LV" sz="3000" dirty="0">
                <a:latin typeface="+mj-lt"/>
              </a:rPr>
              <a:t>, par kur</a:t>
            </a:r>
            <a:r>
              <a:rPr lang="en-US" sz="3000" dirty="0">
                <a:latin typeface="+mj-lt"/>
              </a:rPr>
              <a:t>ā</a:t>
            </a:r>
            <a:r>
              <a:rPr lang="lv-LV" sz="3000" dirty="0">
                <a:latin typeface="+mj-lt"/>
              </a:rPr>
              <a:t>m veikts ekonomiskais novērtējums</a:t>
            </a:r>
            <a:endParaRPr lang="en-US" sz="3000" dirty="0">
              <a:latin typeface="+mj-lt"/>
            </a:endParaRPr>
          </a:p>
          <a:p>
            <a:pPr>
              <a:buFontTx/>
              <a:buChar char="-"/>
            </a:pP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* </a:t>
            </a:r>
            <a:r>
              <a:rPr lang="lv-LV" sz="2400" dirty="0">
                <a:latin typeface="+mj-lt"/>
              </a:rPr>
              <a:t>kopīgās klīniskās novērtēšanas ziņojum</a:t>
            </a:r>
            <a:r>
              <a:rPr lang="en-US" sz="2400" dirty="0" err="1">
                <a:latin typeface="+mj-lt"/>
              </a:rPr>
              <a:t>i</a:t>
            </a:r>
            <a:r>
              <a:rPr lang="lv-LV" sz="2400" dirty="0">
                <a:latin typeface="+mj-lt"/>
              </a:rPr>
              <a:t>, kas izstrādāti saskaņā ar Eiropas Parlamenta un Padomes 2021. gada 15. decembra Regulas  Nr. 2021/ 2282 par veselības aprūpes tehnoloģiju novērtēšanu un ar ko groza Direktīvu 2011/24/ES, 9. pantu</a:t>
            </a: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406E1725-44CB-ADF7-D6B9-84DD89FBA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11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040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66E1C-C54C-1F40-935F-E9E16C7D7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5800"/>
            <a:ext cx="7886700" cy="1439466"/>
          </a:xfrm>
        </p:spPr>
        <p:txBody>
          <a:bodyPr>
            <a:normAutofit/>
          </a:bodyPr>
          <a:lstStyle/>
          <a:p>
            <a:pPr algn="ctr"/>
            <a:r>
              <a:rPr lang="lv-LV" sz="2700" b="1" i="1" dirty="0">
                <a:solidFill>
                  <a:schemeClr val="accent6"/>
                </a:solidFill>
              </a:rPr>
              <a:t>Izmaksu efektivitātes novērtējums</a:t>
            </a:r>
            <a:r>
              <a:rPr lang="en-US" sz="2700" b="1" i="1" dirty="0">
                <a:solidFill>
                  <a:schemeClr val="accent6"/>
                </a:solidFill>
              </a:rPr>
              <a:t> (1)</a:t>
            </a:r>
            <a:br>
              <a:rPr lang="en-US" sz="2700" b="1" i="1" dirty="0">
                <a:solidFill>
                  <a:schemeClr val="accent6"/>
                </a:solidFill>
              </a:rPr>
            </a:br>
            <a:r>
              <a:rPr lang="en-US" sz="2700" i="1" dirty="0"/>
              <a:t>- </a:t>
            </a:r>
            <a:r>
              <a:rPr lang="en-US" sz="2700" i="1" dirty="0" err="1"/>
              <a:t>joprojām</a:t>
            </a:r>
            <a:r>
              <a:rPr lang="en-US" sz="2700" i="1" dirty="0"/>
              <a:t> </a:t>
            </a:r>
            <a:r>
              <a:rPr lang="en-US" sz="2700" i="1" dirty="0" err="1"/>
              <a:t>balstīts</a:t>
            </a:r>
            <a:r>
              <a:rPr lang="en-US" sz="2700" i="1" dirty="0"/>
              <a:t> </a:t>
            </a:r>
            <a:r>
              <a:rPr lang="en-US" sz="2700" i="1" dirty="0" err="1"/>
              <a:t>uz</a:t>
            </a:r>
            <a:r>
              <a:rPr lang="en-US" sz="2700" i="1" dirty="0"/>
              <a:t> </a:t>
            </a:r>
            <a:r>
              <a:rPr lang="en-US" sz="2700" i="1" dirty="0" err="1"/>
              <a:t>klīnikas</a:t>
            </a:r>
            <a:r>
              <a:rPr lang="en-US" sz="2700" i="1" dirty="0"/>
              <a:t> </a:t>
            </a:r>
            <a:r>
              <a:rPr lang="en-US" sz="2700" i="1" dirty="0" err="1"/>
              <a:t>rādītājiem</a:t>
            </a:r>
            <a:br>
              <a:rPr lang="lv-LV" sz="2400" i="1" dirty="0"/>
            </a:br>
            <a:endParaRPr lang="lv-LV" sz="24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8702A-6E98-BF19-FE68-57A00020B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25266"/>
            <a:ext cx="7886700" cy="427553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i="1" dirty="0" err="1">
                <a:solidFill>
                  <a:schemeClr val="accent6"/>
                </a:solidFill>
                <a:latin typeface="+mj-lt"/>
              </a:rPr>
              <a:t>Jānorāda</a:t>
            </a:r>
            <a:r>
              <a:rPr lang="en-US" b="1" i="1" dirty="0">
                <a:solidFill>
                  <a:schemeClr val="accent6"/>
                </a:solidFill>
                <a:latin typeface="+mj-lt"/>
              </a:rPr>
              <a:t>:</a:t>
            </a:r>
          </a:p>
          <a:p>
            <a:pPr>
              <a:buFontTx/>
              <a:buChar char="-"/>
            </a:pPr>
            <a:r>
              <a:rPr lang="lv-LV" dirty="0">
                <a:latin typeface="+mj-lt"/>
              </a:rPr>
              <a:t>kā plānots nodrošināt cita ražotāja zāles kombinētās terapijas gadījumā – </a:t>
            </a:r>
            <a:r>
              <a:rPr lang="lv-LV" b="1" i="1" dirty="0">
                <a:solidFill>
                  <a:schemeClr val="accent6"/>
                </a:solidFill>
                <a:latin typeface="+mj-lt"/>
              </a:rPr>
              <a:t>arī, ja nav plānots</a:t>
            </a:r>
          </a:p>
          <a:p>
            <a:pPr>
              <a:buFontTx/>
              <a:buChar char="-"/>
            </a:pPr>
            <a:r>
              <a:rPr lang="lv-LV" dirty="0">
                <a:latin typeface="+mj-lt"/>
              </a:rPr>
              <a:t>precīzi izmaksu datu avoti, kā arī detalizēti izmaksu aprēķini (korektuma kontrolei)</a:t>
            </a:r>
          </a:p>
          <a:p>
            <a:pPr>
              <a:buFontTx/>
              <a:buChar char="-"/>
            </a:pPr>
            <a:r>
              <a:rPr lang="lv-LV" dirty="0">
                <a:latin typeface="+mj-lt"/>
              </a:rPr>
              <a:t>aprēķinos zāļu </a:t>
            </a:r>
            <a:r>
              <a:rPr lang="lv-LV" b="1" i="1" dirty="0">
                <a:solidFill>
                  <a:schemeClr val="accent6"/>
                </a:solidFill>
                <a:latin typeface="+mj-lt"/>
              </a:rPr>
              <a:t>aptiekas</a:t>
            </a:r>
            <a:r>
              <a:rPr lang="lv-LV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lv-LV" dirty="0">
                <a:latin typeface="+mj-lt"/>
              </a:rPr>
              <a:t>cenas (ietverot PVN)</a:t>
            </a:r>
            <a:r>
              <a:rPr lang="lv-LV" b="1" dirty="0">
                <a:solidFill>
                  <a:schemeClr val="accent6"/>
                </a:solidFill>
                <a:latin typeface="+mj-lt"/>
              </a:rPr>
              <a:t>!</a:t>
            </a:r>
            <a:r>
              <a:rPr lang="en-US" b="1" dirty="0">
                <a:solidFill>
                  <a:schemeClr val="accent6"/>
                </a:solidFill>
                <a:latin typeface="+mj-lt"/>
              </a:rPr>
              <a:t>!!</a:t>
            </a:r>
            <a:endParaRPr lang="lv-LV" b="1" dirty="0">
              <a:solidFill>
                <a:schemeClr val="accent6"/>
              </a:solidFill>
              <a:latin typeface="+mj-lt"/>
            </a:endParaRPr>
          </a:p>
          <a:p>
            <a:pPr marL="0" indent="0">
              <a:buNone/>
            </a:pPr>
            <a:endParaRPr lang="lv-LV" dirty="0">
              <a:latin typeface="+mj-lt"/>
            </a:endParaRPr>
          </a:p>
          <a:p>
            <a:pPr marL="0" indent="0">
              <a:buNone/>
            </a:pPr>
            <a:r>
              <a:rPr lang="lv-LV" dirty="0">
                <a:latin typeface="+mj-lt"/>
              </a:rPr>
              <a:t>Ja tiek piedāvāta finansiālā līdzdalība, tad </a:t>
            </a:r>
            <a:r>
              <a:rPr lang="lv-LV" dirty="0" err="1">
                <a:latin typeface="+mj-lt"/>
              </a:rPr>
              <a:t>farmakoekonomiskajos</a:t>
            </a:r>
            <a:r>
              <a:rPr lang="lv-LV" dirty="0">
                <a:latin typeface="+mj-lt"/>
              </a:rPr>
              <a:t> aprēķinos tā </a:t>
            </a:r>
            <a:r>
              <a:rPr lang="lv-LV" b="1" i="1" dirty="0">
                <a:solidFill>
                  <a:schemeClr val="accent6"/>
                </a:solidFill>
                <a:latin typeface="+mj-lt"/>
              </a:rPr>
              <a:t>skaidri</a:t>
            </a:r>
            <a:r>
              <a:rPr lang="lv-LV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lv-LV" dirty="0">
                <a:latin typeface="+mj-lt"/>
              </a:rPr>
              <a:t> jānorāda, kā arī jānorāda, kāda ir zāļu aptiekas cena (ar PVN) </a:t>
            </a:r>
            <a:r>
              <a:rPr lang="lv-LV" b="1" i="1" dirty="0">
                <a:solidFill>
                  <a:schemeClr val="accent6"/>
                </a:solidFill>
                <a:latin typeface="+mj-lt"/>
              </a:rPr>
              <a:t>ar </a:t>
            </a:r>
            <a:r>
              <a:rPr lang="lv-LV" dirty="0">
                <a:latin typeface="+mj-lt"/>
              </a:rPr>
              <a:t>piedāvāto līdzdalību.</a:t>
            </a:r>
          </a:p>
          <a:p>
            <a:pPr>
              <a:buFontTx/>
              <a:buChar char="-"/>
            </a:pPr>
            <a:endParaRPr lang="lv-LV" b="1" dirty="0">
              <a:solidFill>
                <a:schemeClr val="accent2"/>
              </a:solidFill>
              <a:latin typeface="+mj-lt"/>
            </a:endParaRPr>
          </a:p>
          <a:p>
            <a:pPr>
              <a:buFontTx/>
              <a:buChar char="-"/>
            </a:pPr>
            <a:endParaRPr lang="lv-LV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01D34B43-2727-0B97-E4D6-8A80955C9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12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514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66E1C-C54C-1F40-935F-E9E16C7D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b="1" i="1" dirty="0">
                <a:solidFill>
                  <a:schemeClr val="accent6"/>
                </a:solidFill>
              </a:rPr>
              <a:t>Izmaksu efektivitātes novērtējums</a:t>
            </a:r>
            <a:r>
              <a:rPr lang="en-US" sz="2800" b="1" i="1" dirty="0">
                <a:solidFill>
                  <a:schemeClr val="accent6"/>
                </a:solidFill>
              </a:rPr>
              <a:t> (2)</a:t>
            </a:r>
            <a:br>
              <a:rPr lang="lv-LV" sz="2800" b="1" i="1" dirty="0">
                <a:solidFill>
                  <a:schemeClr val="accent6"/>
                </a:solidFill>
              </a:rPr>
            </a:br>
            <a:endParaRPr lang="lv-LV" sz="2800" b="1" i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8702A-6E98-BF19-FE68-57A00020B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66800"/>
            <a:ext cx="7886700" cy="4398680"/>
          </a:xfrm>
        </p:spPr>
        <p:txBody>
          <a:bodyPr>
            <a:normAutofit fontScale="55000" lnSpcReduction="20000"/>
          </a:bodyPr>
          <a:lstStyle/>
          <a:p>
            <a:pPr algn="ctr">
              <a:buFont typeface="Wingdings" panose="05000000000000000000" pitchFamily="2" charset="2"/>
              <a:buChar char="§"/>
            </a:pPr>
            <a:endParaRPr lang="lv-LV" dirty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lv-LV" sz="3800" dirty="0">
                <a:latin typeface="+mj-lt"/>
              </a:rPr>
              <a:t>Izmantojot </a:t>
            </a:r>
            <a:r>
              <a:rPr lang="lv-LV" sz="3800" b="1" i="1" dirty="0">
                <a:solidFill>
                  <a:schemeClr val="accent6"/>
                </a:solidFill>
                <a:latin typeface="+mj-lt"/>
              </a:rPr>
              <a:t>AI</a:t>
            </a:r>
            <a:r>
              <a:rPr lang="lv-LV" sz="38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lv-LV" sz="3800" dirty="0">
                <a:latin typeface="+mj-lt"/>
              </a:rPr>
              <a:t>palīdzību, jāpārskata ģenerētais teksts (</a:t>
            </a:r>
            <a:r>
              <a:rPr lang="lv-LV" sz="3800" i="1" dirty="0">
                <a:latin typeface="+mj-lt"/>
              </a:rPr>
              <a:t>jāaudzina!</a:t>
            </a:r>
            <a:r>
              <a:rPr lang="lv-LV" sz="3800" dirty="0">
                <a:latin typeface="+mj-lt"/>
              </a:rPr>
              <a:t>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3800" dirty="0">
                <a:latin typeface="+mj-lt"/>
              </a:rPr>
              <a:t>Adaptējot angliski veiktu </a:t>
            </a:r>
            <a:r>
              <a:rPr lang="lv-LV" sz="3800" dirty="0" err="1">
                <a:latin typeface="+mj-lt"/>
              </a:rPr>
              <a:t>farmakoekonomisku</a:t>
            </a:r>
            <a:r>
              <a:rPr lang="lv-LV" sz="3800" dirty="0">
                <a:latin typeface="+mj-lt"/>
              </a:rPr>
              <a:t> izvērtējumu, latviešu valodā jānodrošina dokumenta kopsavilkums un secinājumi.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3800" dirty="0">
                <a:latin typeface="+mj-lt"/>
              </a:rPr>
              <a:t>Modeļa tehnisko ziņojumu </a:t>
            </a:r>
            <a:r>
              <a:rPr lang="lv-LV" sz="3800" b="1" i="1" dirty="0">
                <a:solidFill>
                  <a:schemeClr val="accent6"/>
                </a:solidFill>
                <a:latin typeface="+mj-lt"/>
              </a:rPr>
              <a:t>var</a:t>
            </a:r>
            <a:r>
              <a:rPr lang="lv-LV" sz="3800" dirty="0">
                <a:latin typeface="+mj-lt"/>
              </a:rPr>
              <a:t> iesniegt kopā ar iesniegumu. </a:t>
            </a:r>
            <a:endParaRPr lang="en-US" sz="3800" dirty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3800" dirty="0">
              <a:latin typeface="+mj-lt"/>
            </a:endParaRPr>
          </a:p>
          <a:p>
            <a:pPr marL="0" indent="0" algn="ctr">
              <a:buNone/>
            </a:pPr>
            <a:r>
              <a:rPr lang="lv-LV" sz="4400" b="1" i="1" dirty="0">
                <a:solidFill>
                  <a:schemeClr val="accent6"/>
                </a:solidFill>
              </a:rPr>
              <a:t>Ņemiet, lūdzu, vērā, ka….</a:t>
            </a:r>
            <a:endParaRPr lang="en-US" sz="4400" b="1" i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lv-LV" sz="3800" dirty="0"/>
              <a:t>… </a:t>
            </a:r>
            <a:r>
              <a:rPr lang="lv-LV" sz="3800" dirty="0">
                <a:latin typeface="+mj-lt"/>
              </a:rPr>
              <a:t>Iesniegumā norādītā KBC tiks atspoguļota publiski pieejamā dokumentā </a:t>
            </a:r>
            <a:r>
              <a:rPr lang="lv-LV" sz="3800" i="1" dirty="0">
                <a:latin typeface="+mj-lt"/>
              </a:rPr>
              <a:t>Informācija par atzinumu</a:t>
            </a:r>
            <a:r>
              <a:rPr lang="lv-LV" sz="3800" dirty="0">
                <a:latin typeface="+mj-lt"/>
              </a:rPr>
              <a:t>, ja </a:t>
            </a:r>
            <a:r>
              <a:rPr lang="lv-LV" sz="3800" i="1" dirty="0">
                <a:solidFill>
                  <a:schemeClr val="accent6"/>
                </a:solidFill>
                <a:latin typeface="+mj-lt"/>
              </a:rPr>
              <a:t>nav norādīts</a:t>
            </a:r>
            <a:r>
              <a:rPr lang="lv-LV" sz="3800" dirty="0">
                <a:latin typeface="+mj-lt"/>
              </a:rPr>
              <a:t>, ka tā ir </a:t>
            </a:r>
            <a:r>
              <a:rPr lang="lv-LV" sz="3800" i="1" dirty="0">
                <a:solidFill>
                  <a:schemeClr val="accent6"/>
                </a:solidFill>
                <a:latin typeface="+mj-lt"/>
              </a:rPr>
              <a:t>konfidenciāla</a:t>
            </a:r>
            <a:r>
              <a:rPr lang="lv-LV" sz="3800" dirty="0">
                <a:latin typeface="+mj-lt"/>
              </a:rPr>
              <a:t>.</a:t>
            </a:r>
          </a:p>
          <a:p>
            <a:pPr marL="0" indent="0" algn="ctr">
              <a:buNone/>
            </a:pPr>
            <a:endParaRPr lang="en-US" sz="3800" b="1" i="1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r>
              <a:rPr lang="en-US" sz="4400" b="1" i="1" dirty="0" err="1">
                <a:solidFill>
                  <a:schemeClr val="accent6"/>
                </a:solidFill>
              </a:rPr>
              <a:t>Pievērst</a:t>
            </a:r>
            <a:r>
              <a:rPr lang="en-US" sz="4400" b="1" i="1" dirty="0">
                <a:solidFill>
                  <a:schemeClr val="accent6"/>
                </a:solidFill>
              </a:rPr>
              <a:t> </a:t>
            </a:r>
            <a:r>
              <a:rPr lang="en-US" sz="4400" b="1" i="1" dirty="0" err="1">
                <a:solidFill>
                  <a:schemeClr val="accent6"/>
                </a:solidFill>
              </a:rPr>
              <a:t>uzmanību</a:t>
            </a:r>
            <a:endParaRPr lang="lv-LV" sz="4400" b="1" i="1" dirty="0">
              <a:solidFill>
                <a:schemeClr val="accent6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800" dirty="0" err="1">
                <a:latin typeface="+mj-lt"/>
              </a:rPr>
              <a:t>lapaspušu</a:t>
            </a:r>
            <a:r>
              <a:rPr lang="lv-LV" sz="3800" dirty="0">
                <a:latin typeface="+mj-lt"/>
              </a:rPr>
              <a:t> numerācija</a:t>
            </a:r>
            <a:r>
              <a:rPr lang="en-US" sz="3800" dirty="0" err="1">
                <a:latin typeface="+mj-lt"/>
              </a:rPr>
              <a:t>i</a:t>
            </a:r>
            <a:endParaRPr lang="lv-LV" sz="3800" dirty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800" dirty="0">
                <a:latin typeface="+mj-lt"/>
              </a:rPr>
              <a:t>l</a:t>
            </a:r>
            <a:r>
              <a:rPr lang="lv-LV" sz="3800" dirty="0" err="1">
                <a:latin typeface="+mj-lt"/>
              </a:rPr>
              <a:t>iteratūras</a:t>
            </a:r>
            <a:r>
              <a:rPr lang="lv-LV" sz="3800" dirty="0">
                <a:latin typeface="+mj-lt"/>
              </a:rPr>
              <a:t> sarakst</a:t>
            </a:r>
            <a:r>
              <a:rPr lang="en-US" sz="3800" dirty="0">
                <a:latin typeface="+mj-lt"/>
              </a:rPr>
              <a:t>am</a:t>
            </a:r>
            <a:endParaRPr lang="en-US" sz="3800" b="1" i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lv-LV" dirty="0">
              <a:latin typeface="+mj-lt"/>
            </a:endParaRPr>
          </a:p>
          <a:p>
            <a:pPr marL="0" indent="0">
              <a:buNone/>
            </a:pPr>
            <a:endParaRPr lang="lv-LV" dirty="0">
              <a:solidFill>
                <a:schemeClr val="accent2"/>
              </a:solidFill>
              <a:latin typeface="+mj-lt"/>
            </a:endParaRPr>
          </a:p>
          <a:p>
            <a:pPr marL="0" indent="0">
              <a:buNone/>
            </a:pPr>
            <a:endParaRPr lang="lv-LV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1CCC787B-D0FA-5B87-6F5F-FBA8B1986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13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213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E1297-38E6-B7B4-498B-FB2F48F0A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959DB-0769-6758-113A-F05B4E584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7200"/>
            <a:ext cx="8058150" cy="5008280"/>
          </a:xfrm>
        </p:spPr>
        <p:txBody>
          <a:bodyPr>
            <a:normAutofit fontScale="92500"/>
          </a:bodyPr>
          <a:lstStyle/>
          <a:p>
            <a:pPr algn="ctr">
              <a:buFont typeface="Wingdings" panose="05000000000000000000" pitchFamily="2" charset="2"/>
              <a:buChar char="§"/>
            </a:pPr>
            <a:endParaRPr lang="lv-LV" dirty="0">
              <a:latin typeface="+mj-lt"/>
            </a:endParaRPr>
          </a:p>
          <a:p>
            <a:pPr marL="0" indent="0">
              <a:buNone/>
            </a:pPr>
            <a:r>
              <a:rPr lang="lv-LV" sz="3000" dirty="0"/>
              <a:t>Aģentūra pieļauj arī informācijas iesniegšanu angļu valodā, izņemot šādus dokumentus/ dokumentu sadaļas:</a:t>
            </a:r>
            <a:endParaRPr lang="en-US" sz="3000" dirty="0"/>
          </a:p>
          <a:p>
            <a:pPr>
              <a:buFontTx/>
              <a:buChar char="-"/>
            </a:pPr>
            <a:r>
              <a:rPr lang="lv-LV" sz="3000" i="1" dirty="0"/>
              <a:t>Iesniegums zāļu izmaksu efektivitātes novērtēšanai</a:t>
            </a:r>
            <a:r>
              <a:rPr lang="lv-LV" sz="3000" dirty="0"/>
              <a:t>,</a:t>
            </a:r>
            <a:endParaRPr lang="en-US" sz="3000" dirty="0"/>
          </a:p>
          <a:p>
            <a:pPr>
              <a:buFontTx/>
              <a:buChar char="-"/>
            </a:pPr>
            <a:r>
              <a:rPr lang="en-US" sz="3000" i="1" dirty="0" err="1"/>
              <a:t>Iesnieguma</a:t>
            </a:r>
            <a:r>
              <a:rPr lang="lv-LV" sz="3000" dirty="0"/>
              <a:t> sadaļa </a:t>
            </a:r>
            <a:r>
              <a:rPr lang="lv-LV" sz="3000" i="1" dirty="0"/>
              <a:t>“Slimības, kuru ārstēšanai izvērtējama šo zāļu iegādes izdevumu kompensācija”</a:t>
            </a:r>
            <a:r>
              <a:rPr lang="lv-LV" sz="3000" dirty="0"/>
              <a:t> - diagnoze, pacientu mērķa grupas</a:t>
            </a:r>
            <a:endParaRPr lang="en-US" sz="3000" dirty="0"/>
          </a:p>
          <a:p>
            <a:pPr>
              <a:buFontTx/>
              <a:buChar char="-"/>
            </a:pPr>
            <a:r>
              <a:rPr lang="lv-LV" sz="3000" dirty="0" err="1"/>
              <a:t>farmakoekonomiskās</a:t>
            </a:r>
            <a:r>
              <a:rPr lang="lv-LV" sz="3000" dirty="0"/>
              <a:t> analīzes kopsavilkums un secinājumi</a:t>
            </a:r>
            <a:endParaRPr lang="lv-LV" sz="3000" dirty="0">
              <a:latin typeface="+mj-lt"/>
            </a:endParaRPr>
          </a:p>
          <a:p>
            <a:pPr marL="0" indent="0">
              <a:buNone/>
            </a:pPr>
            <a:endParaRPr lang="lv-LV" dirty="0">
              <a:solidFill>
                <a:schemeClr val="accent2"/>
              </a:solidFill>
              <a:latin typeface="+mj-lt"/>
            </a:endParaRPr>
          </a:p>
          <a:p>
            <a:pPr marL="0" indent="0">
              <a:buNone/>
            </a:pPr>
            <a:endParaRPr lang="lv-LV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D4B96ACA-3181-60DD-E375-6FD4A4E46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14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386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3003550" y="1828801"/>
            <a:ext cx="4800600" cy="191643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i="1" dirty="0" err="1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Paldies</a:t>
            </a:r>
            <a:r>
              <a:rPr lang="en-US" sz="2400" b="1" i="1" dirty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par </a:t>
            </a:r>
            <a:r>
              <a:rPr lang="en-US" sz="2400" b="1" i="1" dirty="0" err="1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veiksmīgu</a:t>
            </a:r>
            <a:r>
              <a:rPr lang="en-US" sz="2400" b="1" i="1" dirty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i="1" dirty="0" err="1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sadarbību</a:t>
            </a:r>
            <a:r>
              <a:rPr lang="en-US" sz="2400" b="1" i="1" dirty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</a:p>
          <a:p>
            <a:pPr marL="0" indent="0" algn="ctr">
              <a:buNone/>
            </a:pPr>
            <a:endParaRPr lang="en-US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r>
              <a:rPr lang="lv-LV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Veselības tehnoloģiju novērtēšanas nodaļa</a:t>
            </a:r>
          </a:p>
          <a:p>
            <a:pPr marL="0" indent="0" algn="ctr">
              <a:buNone/>
            </a:pPr>
            <a:r>
              <a:rPr lang="lv-LV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tālr. 2835787</a:t>
            </a:r>
          </a:p>
          <a:p>
            <a:pPr marL="0" indent="0" algn="ctr">
              <a:buNone/>
            </a:pPr>
            <a:r>
              <a:rPr lang="lv-LV" sz="1050" dirty="0"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antra.fogele@zva.gov.lv</a:t>
            </a:r>
            <a:endParaRPr lang="lv-LV" sz="105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r>
              <a:rPr lang="lv-LV" sz="105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info@zva.gov.lv</a:t>
            </a:r>
            <a:endParaRPr lang="lv-LV" sz="105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lv-LV" sz="105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lv-LV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lv-LV" sz="105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E0D19F-4634-1E5C-981E-5E789C2A7668}"/>
              </a:ext>
            </a:extLst>
          </p:cNvPr>
          <p:cNvSpPr txBox="1">
            <a:spLocks/>
          </p:cNvSpPr>
          <p:nvPr/>
        </p:nvSpPr>
        <p:spPr>
          <a:xfrm>
            <a:off x="2171700" y="5532834"/>
            <a:ext cx="4800600" cy="457200"/>
          </a:xfrm>
          <a:prstGeom prst="rect">
            <a:avLst/>
          </a:prstGeom>
        </p:spPr>
        <p:txBody>
          <a:bodyPr vert="horz" lIns="70468" tIns="35234" rIns="70468" bIns="35234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105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Picture 8" descr="A picture containing text, crest, emblem, logo&#10;&#10;Description automatically generated">
            <a:extLst>
              <a:ext uri="{FF2B5EF4-FFF2-40B4-BE49-F238E27FC236}">
                <a16:creationId xmlns:a16="http://schemas.microsoft.com/office/drawing/2014/main" id="{FEEC6C30-40C5-2E53-964D-426B88CDFD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57" y="1073607"/>
            <a:ext cx="2271540" cy="227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55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762000" y="1905014"/>
            <a:ext cx="7848600" cy="4435479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tām ir pierādīta salīdzinošā klīniskā efektivitāte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zāļu cena ir pamatota ar izmaksu efektivitātes aprēķiniem;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aprēķināts prognozējamais (papildus) nepieciešamais finansējums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zāļu iegādes kompensācijas sistēmas budžetā ir pieejami atbilstoši līdzekļi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2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Zāles var iekļaut Kompensējamo zāļu sarakstā, ja: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3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r>
              <a:rPr lang="en-GB" sz="2400" b="1" dirty="0" err="1">
                <a:solidFill>
                  <a:schemeClr val="accent6">
                    <a:lumMod val="75000"/>
                  </a:schemeClr>
                </a:solidFill>
              </a:rPr>
              <a:t>Klīniskā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accent6">
                    <a:lumMod val="75000"/>
                  </a:schemeClr>
                </a:solidFill>
              </a:rPr>
              <a:t>efektivitāte</a:t>
            </a:r>
            <a:br>
              <a:rPr lang="en-GB" sz="2400" dirty="0"/>
            </a:br>
            <a:r>
              <a:rPr lang="lv-LV" sz="2400" dirty="0"/>
              <a:t>- zāļu lietošanas salīdzinošais rezultāts </a:t>
            </a:r>
            <a:br>
              <a:rPr lang="lv-LV" sz="2400" dirty="0"/>
            </a:br>
            <a:r>
              <a:rPr lang="lv-LV" sz="2400" dirty="0"/>
              <a:t>- pacientam nozīmīgs rezultāts</a:t>
            </a:r>
            <a:endParaRPr lang="en-US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C5CC9E48-78E8-4C96-937D-49D903196C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7800" y="2133600"/>
            <a:ext cx="6686788" cy="329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842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762000" y="1905014"/>
            <a:ext cx="7848600" cy="4435479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90000"/>
              </a:lnSpc>
              <a:spcBef>
                <a:spcPts val="600"/>
              </a:spcBef>
              <a:buFontTx/>
              <a:buChar char="-"/>
            </a:pPr>
            <a:r>
              <a:rPr lang="en-GB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lv-LV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ublicētu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klīnisko pētījumu rezultāti par konkrēto zāļu klīniskās efektivitātes priekšrocībām </a:t>
            </a:r>
            <a:r>
              <a:rPr lang="lv-LV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farmakoterapeitiskās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grupas vai diagnozes ietvaros, salīdzinot ar citu pieejamo ārstēšanas veidu</a:t>
            </a:r>
            <a:endParaRPr lang="en-GB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Tx/>
              <a:buChar char="-"/>
            </a:pPr>
            <a:endParaRPr lang="en-GB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Tx/>
              <a:buChar char="-"/>
            </a:pPr>
            <a:endParaRPr lang="en-GB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Tx/>
              <a:buChar char="-"/>
            </a:pPr>
            <a:endParaRPr lang="en-GB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    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klīniskais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salīdzinājums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ir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pamats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izmaksu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efektivitātes</a:t>
            </a:r>
            <a:r>
              <a:rPr lang="en-GB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analīzei</a:t>
            </a:r>
            <a:endParaRPr lang="en-GB" sz="2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Tx/>
              <a:buChar char="-"/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4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Klīnisko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pētījumu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kopsavilkums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b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1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un </a:t>
            </a:r>
            <a:r>
              <a:rPr lang="en-US" sz="18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publikācijas</a:t>
            </a:r>
            <a:endParaRPr lang="en-US" sz="18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D741FFFF-EF0F-4B95-9340-B349B55FF1B2}"/>
              </a:ext>
            </a:extLst>
          </p:cNvPr>
          <p:cNvSpPr/>
          <p:nvPr/>
        </p:nvSpPr>
        <p:spPr>
          <a:xfrm>
            <a:off x="1246516" y="4267200"/>
            <a:ext cx="838200" cy="381000"/>
          </a:xfrm>
          <a:prstGeom prst="strip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3217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86000" y="1905014"/>
            <a:ext cx="6324600" cy="443547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Jauns (= KZS neesošs) zāļu vispārīgais nosaukums vai zāļu vispārīgo nosaukumu kombinācija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Kompensācijas nosacījumu maiņa (= KZS esošs zāļu vispārīgais nosaukums vai zāļu vispārīgo nosaukumu kombinācija)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Metodoloģija – </a:t>
            </a:r>
            <a:r>
              <a:rPr lang="lv-LV" sz="2000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Zāļu ekonomiskās novērtēšanas vadlīnijas 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(MK not. Nr.899 3.pielikums)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Pamatprincips – salīdzina jauno zāļu un </a:t>
            </a:r>
            <a:r>
              <a:rPr lang="en-US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Latvijā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pieejamās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 </a:t>
            </a:r>
            <a:r>
              <a:rPr lang="en-US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apmaksātās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salīdzināmās terapijas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rezultātus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un 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izmaksa</a:t>
            </a:r>
            <a:r>
              <a:rPr lang="en-US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5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Izmaksu efektivitātes novērtējums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39240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762000" y="1905014"/>
            <a:ext cx="7848600" cy="4435479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norādīta</a:t>
            </a:r>
            <a:r>
              <a:rPr lang="en-GB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indikācija, pacientu grupa;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pamato</a:t>
            </a:r>
            <a:r>
              <a:rPr lang="en-GB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jums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ar klīnisko pētījumu datiem (</a:t>
            </a:r>
            <a:r>
              <a:rPr lang="lv-LV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metaanalīzes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ja pieejamas);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salīdzināmās terapijas izvēle – standarta vai praksē plašāk lietotā terapija:</a:t>
            </a:r>
            <a:endParaRPr lang="en-GB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812688" lvl="1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lv-LV" sz="16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āles</a:t>
            </a:r>
            <a:r>
              <a:rPr lang="lv-LV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lv-LV" sz="16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vs</a:t>
            </a:r>
            <a:r>
              <a:rPr lang="lv-LV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zāles;</a:t>
            </a:r>
          </a:p>
          <a:p>
            <a:pPr marL="812688" lvl="1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lv-LV" sz="16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āles</a:t>
            </a:r>
            <a:r>
              <a:rPr lang="lv-LV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lv-LV" sz="16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vs</a:t>
            </a:r>
            <a:r>
              <a:rPr lang="lv-LV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nemedikamentoza ārstēšana;</a:t>
            </a:r>
          </a:p>
          <a:p>
            <a:pPr marL="812688" lvl="1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lv-LV" sz="16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āles</a:t>
            </a:r>
            <a:r>
              <a:rPr lang="lv-LV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lv-LV" sz="16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vs</a:t>
            </a:r>
            <a:r>
              <a:rPr lang="lv-LV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neārstēšana</a:t>
            </a:r>
            <a:r>
              <a:rPr lang="en-GB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1600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placebo, BSC </a:t>
            </a:r>
            <a:r>
              <a:rPr lang="en-GB" sz="1600" i="1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u.c.</a:t>
            </a:r>
            <a:r>
              <a:rPr lang="en-GB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lv-LV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6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Zāļu ekonomiskā novērtēšana (1)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40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09600" y="1905014"/>
            <a:ext cx="8001000" cy="443547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Farmakoekonomiskās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analīzes veidi: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Izmaksu minimizēšanas analīze (CMA):</a:t>
            </a:r>
          </a:p>
          <a:p>
            <a:pPr marL="628650" lvl="1"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līdzvērtīga terapeitiskā efektivitāte – salīdzina tikai izmaksas; 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Izmaksu efektivitātes analīze (CEA):</a:t>
            </a:r>
          </a:p>
          <a:p>
            <a:pPr marL="628650" lvl="1"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atšķirīga (pārāka) terapeitiskā efektivitāte – aprēķina papildu izmaksas par papildu iegūtu terapeitiskās efektivitātes rādītāju (dzīves gadu vai dzīves gadu bez slimības progresijas) – ICER / LY;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Izmaksu lietderīguma analīze (CUA):</a:t>
            </a:r>
          </a:p>
          <a:p>
            <a:pPr marL="628650" lvl="1" algn="l">
              <a:lnSpc>
                <a:spcPct val="90000"/>
              </a:lnSpc>
              <a:spcBef>
                <a:spcPts val="600"/>
              </a:spcBef>
            </a:pPr>
            <a:r>
              <a:rPr lang="lv-LV" sz="16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atšķirīga (pārāka) terapeitiskā efektivitāte –ietver pacienta dzīves kvalitātes novērtējumu, aprēķina papildu izmaksas par papildu iegūtu terapeitiskās efektivitātes rādītāju (kvalitatīvu dzīves gadu) – ICER / QALY.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7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Zāļu ekonomiskā novērtēšana (2)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175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219200" y="1905014"/>
            <a:ext cx="7391400" cy="443547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Analīzes skatījums – tiešās izmaksas veselības aprūpes sistēmā: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zāles;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ambulatorie pakalpojumi;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slimnīcu pakalpojumi, paliatīvā aprūpe;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diagnostiskie un laboratorijas izmeklējumi.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Citās valstīs veikti </a:t>
            </a:r>
            <a:r>
              <a:rPr lang="lv-LV" sz="200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farmakoekonomiskie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novērtējumi (modeļi) – tiek akceptēti,</a:t>
            </a:r>
            <a:endParaRPr lang="en-GB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lv-LV" sz="2000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BET 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jāadaptē atbilstoši LV situācijai </a:t>
            </a:r>
            <a:endParaRPr lang="en-GB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lv-LV" sz="2000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NAV</a:t>
            </a:r>
            <a:r>
              <a:rPr lang="lv-LV" sz="2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jāveido jauns modelis).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8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Zāļu ekonomiskā novērtēšana (3)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855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066800" y="1640712"/>
                <a:ext cx="7543800" cy="491248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lv-LV" sz="2000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Izmaksu efektivitātes pieauguma rādītājs:</a:t>
                </a:r>
              </a:p>
              <a:p>
                <a:pPr algn="l">
                  <a:lnSpc>
                    <a:spcPct val="90000"/>
                  </a:lnSpc>
                  <a:spcBef>
                    <a:spcPts val="600"/>
                  </a:spcBef>
                </a:pPr>
                <a:endParaRPr lang="lv-LV" sz="200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:pPr algn="l">
                  <a:lnSpc>
                    <a:spcPct val="9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lv-LV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𝐼𝐶𝐸𝑅</m:t>
                      </m:r>
                      <m:r>
                        <a:rPr lang="lv-LV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𝑖𝑧𝑚𝑎𝑘𝑠𝑎𝑠</m:t>
                          </m:r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1 −</m:t>
                          </m:r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𝑖𝑧𝑚𝑎𝑘𝑠𝑎𝑠</m:t>
                          </m:r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𝑟𝑒𝑧𝑢𝑙𝑡</m:t>
                          </m:r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ā</m:t>
                          </m:r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𝑡𝑠</m:t>
                          </m:r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1 −</m:t>
                          </m:r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𝑟𝑒𝑧𝑢𝑙𝑡</m:t>
                          </m:r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ā</m:t>
                          </m:r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𝑡𝑠</m:t>
                          </m:r>
                          <m:r>
                            <a:rPr lang="lv-LV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lv-LV" sz="200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:pPr algn="l">
                  <a:lnSpc>
                    <a:spcPct val="90000"/>
                  </a:lnSpc>
                  <a:spcBef>
                    <a:spcPts val="600"/>
                  </a:spcBef>
                </a:pPr>
                <a:endParaRPr lang="lv-LV" sz="200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:pPr algn="l"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lv-LV" sz="2000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ICER - papildu izmaksas par papildu iegūtu terapeitiskās efektivitātes rādītāju (LY, PFLY, QALY).</a:t>
                </a:r>
              </a:p>
              <a:p>
                <a:pPr algn="l">
                  <a:lnSpc>
                    <a:spcPct val="90000"/>
                  </a:lnSpc>
                  <a:spcBef>
                    <a:spcPts val="600"/>
                  </a:spcBef>
                </a:pPr>
                <a:endParaRPr lang="lv-LV" sz="2000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:pPr algn="l"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lv-LV" sz="2000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Izmaksu efektivitātes kritēriji:</a:t>
                </a:r>
              </a:p>
              <a:p>
                <a:pPr marL="342900" indent="-342900" algn="l">
                  <a:lnSpc>
                    <a:spcPct val="90000"/>
                  </a:lnSpc>
                  <a:spcBef>
                    <a:spcPts val="600"/>
                  </a:spcBef>
                  <a:buFont typeface="Courier New" panose="02070309020205020404" pitchFamily="49" charset="0"/>
                  <a:buChar char="o"/>
                </a:pPr>
                <a:r>
                  <a:rPr lang="lv-LV" sz="2000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Vispārējā kārtībā (MK not. Nr.899 39.p.):</a:t>
                </a:r>
              </a:p>
              <a:p>
                <a:pPr algn="l"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lv-LV" sz="2000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   ICER ≤ 3 x IKP iepriekšējā gadā</a:t>
                </a:r>
              </a:p>
              <a:p>
                <a:pPr algn="l"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lv-LV" sz="1500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(</a:t>
                </a:r>
                <a:r>
                  <a:rPr lang="lv-LV" sz="1500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  <a:hlinkClick r:id="rId2"/>
                  </a:rPr>
                  <a:t>https://stat.gov.lv/lv/statistikas-temas/valsts-ekonomika/ikp-gada/2411-iekszemes-kopprodukts-un-bruto-pievienota-vertiba?themeCode=IK</a:t>
                </a:r>
                <a:r>
                  <a:rPr lang="lv-LV" sz="1500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)</a:t>
                </a:r>
              </a:p>
              <a:p>
                <a:pPr marL="342900" indent="-342900" algn="l">
                  <a:lnSpc>
                    <a:spcPct val="90000"/>
                  </a:lnSpc>
                  <a:spcBef>
                    <a:spcPts val="600"/>
                  </a:spcBef>
                  <a:buFont typeface="Courier New" panose="02070309020205020404" pitchFamily="49" charset="0"/>
                  <a:buChar char="o"/>
                </a:pPr>
                <a:r>
                  <a:rPr lang="lv-LV" sz="2000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Zālēm reto slimību ārstēšanai (MK not. Nr.899 6.4.p.):</a:t>
                </a:r>
              </a:p>
              <a:p>
                <a:pPr algn="l"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lv-LV" sz="2000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   ICER ≤ 300’000 EUR</a:t>
                </a:r>
              </a:p>
            </p:txBody>
          </p:sp>
        </mc:Choice>
        <mc:Fallback>
          <p:sp>
            <p:nvSpPr>
              <p:cNvPr id="12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066800" y="1640712"/>
                <a:ext cx="7543800" cy="4912488"/>
              </a:xfrm>
              <a:blipFill>
                <a:blip r:embed="rId3"/>
                <a:stretch>
                  <a:fillRect l="-808" t="-1241" r="-485"/>
                </a:stretch>
              </a:blipFill>
            </p:spPr>
            <p:txBody>
              <a:bodyPr/>
              <a:lstStyle/>
              <a:p>
                <a:r>
                  <a:rPr lang="lv-LV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en-GB" sz="1000" b="1" dirty="0"/>
              <a:t>Par </a:t>
            </a:r>
            <a:r>
              <a:rPr lang="lv-LV" sz="1000" b="1" dirty="0"/>
              <a:t>prasībām </a:t>
            </a:r>
            <a:r>
              <a:rPr lang="lv-LV" sz="10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9</a:t>
            </a:fld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300748" y="331794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Zāļu ekonomiskā novērtēšana (4)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61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907</Words>
  <Application>Microsoft Office PowerPoint</Application>
  <PresentationFormat>On-screen Show (4:3)</PresentationFormat>
  <Paragraphs>129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 Math</vt:lpstr>
      <vt:lpstr>Courier New</vt:lpstr>
      <vt:lpstr>Verdana</vt:lpstr>
      <vt:lpstr>Wingdings</vt:lpstr>
      <vt:lpstr>Office Theme</vt:lpstr>
      <vt:lpstr>Par prasībām  zāļu izmaksu efektivitātes vērtēšanai</vt:lpstr>
      <vt:lpstr>Zāles var iekļaut Kompensējamo zāļu sarakstā, ja:</vt:lpstr>
      <vt:lpstr>Klīniskā efektivitāte - zāļu lietošanas salīdzinošais rezultāts  - pacientam nozīmīgs rezultāts</vt:lpstr>
      <vt:lpstr>Klīnisko pētījumu kopsavilkums  un publikācijas</vt:lpstr>
      <vt:lpstr>Izmaksu efektivitātes novērtējums</vt:lpstr>
      <vt:lpstr>Zāļu ekonomiskā novērtēšana (1)</vt:lpstr>
      <vt:lpstr>Zāļu ekonomiskā novērtēšana (2)</vt:lpstr>
      <vt:lpstr>Zāļu ekonomiskā novērtēšana (3)</vt:lpstr>
      <vt:lpstr>Zāļu ekonomiskā novērtēšana (4)</vt:lpstr>
      <vt:lpstr>Ieteikumi  dokumentācijas sagatavošanai</vt:lpstr>
      <vt:lpstr>Klīnisko pētījumu kopsavilkums  (arī kopīgās klīniskās novērtēšanas ziņojuma gadījumā)*  </vt:lpstr>
      <vt:lpstr>Izmaksu efektivitātes novērtējums (1) - joprojām balstīts uz klīnikas rādītājiem </vt:lpstr>
      <vt:lpstr>Izmaksu efektivitātes novērtējums (2)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Anita Vīksna</cp:lastModifiedBy>
  <cp:revision>97</cp:revision>
  <dcterms:created xsi:type="dcterms:W3CDTF">2006-08-16T00:00:00Z</dcterms:created>
  <dcterms:modified xsi:type="dcterms:W3CDTF">2025-01-09T10:41:33Z</dcterms:modified>
</cp:coreProperties>
</file>