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59" r:id="rId2"/>
    <p:sldId id="361" r:id="rId3"/>
    <p:sldId id="362" r:id="rId4"/>
    <p:sldId id="365" r:id="rId5"/>
    <p:sldId id="363" r:id="rId6"/>
    <p:sldId id="369" r:id="rId7"/>
    <p:sldId id="366" r:id="rId8"/>
    <p:sldId id="364" r:id="rId9"/>
    <p:sldId id="367" r:id="rId10"/>
    <p:sldId id="368" r:id="rId11"/>
    <p:sldId id="357" r:id="rId12"/>
    <p:sldId id="370" r:id="rId13"/>
    <p:sldId id="371" r:id="rId14"/>
    <p:sldId id="372" r:id="rId15"/>
  </p:sldIdLst>
  <p:sldSz cx="12192000" cy="6858000"/>
  <p:notesSz cx="6645275" cy="97758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M_66" initials="DP" lastIdx="7" clrIdx="0">
    <p:extLst>
      <p:ext uri="{19B8F6BF-5375-455C-9EA6-DF929625EA0E}">
        <p15:presenceInfo xmlns:p15="http://schemas.microsoft.com/office/powerpoint/2012/main" userId="SAM_66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ADAC4"/>
    <a:srgbClr val="BDAB9F"/>
    <a:srgbClr val="990033"/>
    <a:srgbClr val="F5C6A8"/>
    <a:srgbClr val="E4E4E4"/>
    <a:srgbClr val="697D84"/>
    <a:srgbClr val="1F0E05"/>
    <a:srgbClr val="3A8D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6395" autoAdjust="0"/>
  </p:normalViewPr>
  <p:slideViewPr>
    <p:cSldViewPr snapToGrid="0">
      <p:cViewPr varScale="1">
        <p:scale>
          <a:sx n="67" d="100"/>
          <a:sy n="67" d="100"/>
        </p:scale>
        <p:origin x="60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879619" cy="490489"/>
          </a:xfrm>
          <a:prstGeom prst="rect">
            <a:avLst/>
          </a:prstGeom>
        </p:spPr>
        <p:txBody>
          <a:bodyPr vert="horz" lIns="89666" tIns="44833" rIns="89666" bIns="4483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64118" y="0"/>
            <a:ext cx="2879619" cy="490489"/>
          </a:xfrm>
          <a:prstGeom prst="rect">
            <a:avLst/>
          </a:prstGeom>
        </p:spPr>
        <p:txBody>
          <a:bodyPr vert="horz" lIns="89666" tIns="44833" rIns="89666" bIns="44833" rtlCol="0"/>
          <a:lstStyle>
            <a:lvl1pPr algn="r">
              <a:defRPr sz="1200"/>
            </a:lvl1pPr>
          </a:lstStyle>
          <a:p>
            <a:fld id="{81B3B554-8AC1-4EE7-8235-1C5DF0E47B7C}" type="datetimeFigureOut">
              <a:rPr lang="en-US" smtClean="0"/>
              <a:pPr/>
              <a:t>12/17/2021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90525" y="1222375"/>
            <a:ext cx="5864225" cy="3298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666" tIns="44833" rIns="89666" bIns="4483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4528" y="4704616"/>
            <a:ext cx="5316220" cy="3849231"/>
          </a:xfrm>
          <a:prstGeom prst="rect">
            <a:avLst/>
          </a:prstGeom>
        </p:spPr>
        <p:txBody>
          <a:bodyPr vert="horz" lIns="89666" tIns="44833" rIns="89666" bIns="44833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285338"/>
            <a:ext cx="2879619" cy="490488"/>
          </a:xfrm>
          <a:prstGeom prst="rect">
            <a:avLst/>
          </a:prstGeom>
        </p:spPr>
        <p:txBody>
          <a:bodyPr vert="horz" lIns="89666" tIns="44833" rIns="89666" bIns="4483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64118" y="9285338"/>
            <a:ext cx="2879619" cy="490488"/>
          </a:xfrm>
          <a:prstGeom prst="rect">
            <a:avLst/>
          </a:prstGeom>
        </p:spPr>
        <p:txBody>
          <a:bodyPr vert="horz" lIns="89666" tIns="44833" rIns="89666" bIns="44833" rtlCol="0" anchor="b"/>
          <a:lstStyle>
            <a:lvl1pPr algn="r">
              <a:defRPr sz="1200"/>
            </a:lvl1pPr>
          </a:lstStyle>
          <a:p>
            <a:fld id="{9A99156E-CE0D-43AD-BB46-4CAB10F859F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839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05223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｜</a:t>
            </a:r>
            <a:fld id="{5FFB51B8-5ED8-409F-AB42-0ECF1AB115BE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824182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｜</a:t>
            </a:r>
            <a:fld id="{5FFB51B8-5ED8-409F-AB42-0ECF1AB115BE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621815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5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2500"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2500"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2500"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2500"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｜</a:t>
            </a:r>
            <a:fld id="{5FFB51B8-5ED8-409F-AB42-0ECF1AB115BE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148104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08753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>
            <a:lvl1pPr>
              <a:defRPr sz="25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2500"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2500"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2500"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2500"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>
            <a:lvl1pPr>
              <a:defRPr sz="25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2500"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2500"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2500"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2500"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｜</a:t>
            </a:r>
            <a:fld id="{5FFB51B8-5ED8-409F-AB42-0ECF1AB115BE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14005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｜</a:t>
            </a:r>
            <a:fld id="{5FFB51B8-5ED8-409F-AB42-0ECF1AB115BE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652415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｜</a:t>
            </a:r>
            <a:fld id="{5FFB51B8-5ED8-409F-AB42-0ECF1AB115BE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160759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｜</a:t>
            </a:r>
            <a:fld id="{5FFB51B8-5ED8-409F-AB42-0ECF1AB115BE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163424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｜</a:t>
            </a:r>
            <a:fld id="{5FFB51B8-5ED8-409F-AB42-0ECF1AB115BE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407533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｜</a:t>
            </a:r>
            <a:fld id="{5FFB51B8-5ED8-409F-AB42-0ECF1AB115BE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507006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｜</a:t>
            </a:r>
            <a:fld id="{5FFB51B8-5ED8-409F-AB42-0ECF1AB115BE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574715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hyperlink" Target="https://tapportals.mk.gov.lv/legal_acts/7bf36a54-7e28-4ef3-b04c-4cb3f6c24baf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eur-lex.europa.eu/legal-content/LV/TXT/?uri=uriserv%3AOJ.L_.2021.448.01.0032.01.LAV&amp;toc=OJ%3AL%3A2021%3A448%3ATOC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zva.gov.lv/lv/jaunumi-un-publikacijas/jaunumi/baltijas-zalu-agenturas-izzino-e-lietosanas-instrukcijas-projektu-slimnicas-lietojamam-zalem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ati.zva.gov.lv/zalu-registrs/lv" TargetMode="External"/><Relationship Id="rId2" Type="http://schemas.openxmlformats.org/officeDocument/2006/relationships/hyperlink" Target="Z&#257;&#316;u%20elektronisko%20lieto&#353;anas%20instrukciju%20pilotprojekts%20(e-PIL)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zva.gov.lv/lv/industrijai/zalu-registracijas-apliecibu-ipasnieki/pec-registracijas/citas-valsts-iepakojums-latvij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39963-1FAB-4922-A46C-9E9F3B6373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6400" y="2106083"/>
            <a:ext cx="9144000" cy="2387600"/>
          </a:xfrm>
        </p:spPr>
        <p:txBody>
          <a:bodyPr>
            <a:normAutofit/>
          </a:bodyPr>
          <a:lstStyle/>
          <a:p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lv-LV" sz="3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rojekt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lv-LV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par elektroniskās lietošanas instrukcijas izmantošanu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Baltijas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valstīs</a:t>
            </a:r>
            <a:endParaRPr lang="lv-LV" sz="3500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1524000" y="4883150"/>
            <a:ext cx="9144000" cy="1655762"/>
          </a:xfrm>
        </p:spPr>
        <p:txBody>
          <a:bodyPr>
            <a:noAutofit/>
          </a:bodyPr>
          <a:lstStyle/>
          <a:p>
            <a:r>
              <a:rPr lang="en-US" sz="2000" dirty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Sergejs Akuličs</a:t>
            </a:r>
            <a:endParaRPr lang="lv-LV" sz="2000" dirty="0">
              <a:solidFill>
                <a:schemeClr val="tx1"/>
              </a:solidFill>
              <a:ea typeface="Verdana" pitchFamily="34" charset="0"/>
              <a:cs typeface="Verdana" pitchFamily="34" charset="0"/>
            </a:endParaRPr>
          </a:p>
          <a:p>
            <a:r>
              <a:rPr lang="en-US" sz="2000" dirty="0" err="1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Zāļu</a:t>
            </a:r>
            <a:r>
              <a:rPr lang="en-US" sz="2000" dirty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izplatīšanas</a:t>
            </a:r>
            <a:r>
              <a:rPr lang="en-US" sz="2000" dirty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informācijas</a:t>
            </a:r>
            <a:r>
              <a:rPr lang="en-US" sz="2000" dirty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nodaļas</a:t>
            </a:r>
            <a:r>
              <a:rPr lang="en-US" sz="2000" dirty="0">
                <a:ea typeface="Verdana" pitchFamily="34" charset="0"/>
                <a:cs typeface="Verdana" pitchFamily="34" charset="0"/>
              </a:rPr>
              <a:t> </a:t>
            </a:r>
            <a:r>
              <a:rPr lang="en-US" sz="2000" dirty="0" err="1">
                <a:ea typeface="Verdana" pitchFamily="34" charset="0"/>
                <a:cs typeface="Verdana" pitchFamily="34" charset="0"/>
              </a:rPr>
              <a:t>vadītājs</a:t>
            </a:r>
            <a:endParaRPr lang="lv-LV" sz="2000" dirty="0">
              <a:solidFill>
                <a:schemeClr val="tx1"/>
              </a:solidFill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2895600" y="6234112"/>
            <a:ext cx="6400800" cy="609600"/>
          </a:xfrm>
          <a:prstGeom prst="rect">
            <a:avLst/>
          </a:prstGeom>
        </p:spPr>
        <p:txBody>
          <a:bodyPr vert="horz" lIns="93957" tIns="46979" rIns="93957" bIns="46979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2021. </a:t>
            </a:r>
            <a:r>
              <a:rPr lang="en-US" sz="14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gada</a:t>
            </a:r>
            <a:r>
              <a:rPr lang="en-US" sz="1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20. </a:t>
            </a:r>
            <a:r>
              <a:rPr lang="en-US" sz="14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decembris</a:t>
            </a:r>
            <a:r>
              <a:rPr lang="lv-LV" sz="1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14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Rīga</a:t>
            </a:r>
            <a:endParaRPr lang="lv-LV" sz="14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" t="536" r="3461" b="23392"/>
          <a:stretch/>
        </p:blipFill>
        <p:spPr>
          <a:xfrm>
            <a:off x="4078818" y="0"/>
            <a:ext cx="4034365" cy="3514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1888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Izmaiņas</a:t>
            </a:r>
            <a:r>
              <a:rPr lang="en-US" dirty="0"/>
              <a:t> </a:t>
            </a:r>
            <a:r>
              <a:rPr lang="lv-LV" dirty="0"/>
              <a:t>zāļu marķēšanas kārtībā un zāļu lietošanas instrukcijai izvirzāmajās prasībās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4"/>
            <a:ext cx="5867400" cy="4361817"/>
          </a:xfrm>
        </p:spPr>
        <p:txBody>
          <a:bodyPr>
            <a:normAutofit/>
          </a:bodyPr>
          <a:lstStyle/>
          <a:p>
            <a:r>
              <a:rPr lang="lv-LV" sz="2200" dirty="0" err="1">
                <a:latin typeface="+mn-lt"/>
              </a:rPr>
              <a:t>Sabiedrisk</a:t>
            </a:r>
            <a:r>
              <a:rPr lang="en-US" sz="2200" dirty="0">
                <a:latin typeface="+mn-lt"/>
              </a:rPr>
              <a:t>ā</a:t>
            </a:r>
            <a:r>
              <a:rPr lang="lv-LV" sz="2200" dirty="0">
                <a:latin typeface="+mn-lt"/>
              </a:rPr>
              <a:t> apspriede</a:t>
            </a:r>
            <a:r>
              <a:rPr lang="en-US" sz="2200" dirty="0">
                <a:latin typeface="+mn-lt"/>
              </a:rPr>
              <a:t> </a:t>
            </a:r>
            <a:r>
              <a:rPr lang="en-US" sz="2200" dirty="0" err="1">
                <a:latin typeface="+mn-lt"/>
              </a:rPr>
              <a:t>notika</a:t>
            </a:r>
            <a:r>
              <a:rPr lang="lv-LV" sz="2200" dirty="0">
                <a:latin typeface="+mn-lt"/>
              </a:rPr>
              <a:t> </a:t>
            </a:r>
            <a:r>
              <a:rPr lang="lv-LV" sz="2200" b="1" dirty="0">
                <a:latin typeface="+mn-lt"/>
              </a:rPr>
              <a:t>šī gada 28.oktobrī</a:t>
            </a:r>
            <a:r>
              <a:rPr lang="en-US" sz="2200" b="1" dirty="0">
                <a:latin typeface="+mn-lt"/>
              </a:rPr>
              <a:t>.</a:t>
            </a:r>
            <a:endParaRPr lang="lv-LV" sz="2200" b="1" dirty="0">
              <a:latin typeface="+mn-lt"/>
            </a:endParaRPr>
          </a:p>
          <a:p>
            <a:r>
              <a:rPr lang="en-US" sz="2200" dirty="0" err="1">
                <a:latin typeface="+mn-lt"/>
              </a:rPr>
              <a:t>Grozījumi</a:t>
            </a:r>
            <a:r>
              <a:rPr lang="en-US" sz="2200" dirty="0">
                <a:latin typeface="+mn-lt"/>
              </a:rPr>
              <a:t> </a:t>
            </a:r>
            <a:r>
              <a:rPr lang="en-US" sz="2200" dirty="0" err="1">
                <a:latin typeface="+mn-lt"/>
              </a:rPr>
              <a:t>iekļauti</a:t>
            </a:r>
            <a:r>
              <a:rPr lang="en-US" sz="2200" dirty="0">
                <a:latin typeface="+mn-lt"/>
              </a:rPr>
              <a:t> </a:t>
            </a:r>
            <a:r>
              <a:rPr lang="en-US" sz="2200" dirty="0" err="1">
                <a:latin typeface="+mn-lt"/>
              </a:rPr>
              <a:t>Ministru</a:t>
            </a:r>
            <a:r>
              <a:rPr lang="en-US" sz="2200" dirty="0">
                <a:latin typeface="+mn-lt"/>
              </a:rPr>
              <a:t> </a:t>
            </a:r>
            <a:r>
              <a:rPr lang="en-US" sz="2200" dirty="0" err="1">
                <a:latin typeface="+mn-lt"/>
              </a:rPr>
              <a:t>kabineta</a:t>
            </a:r>
            <a:r>
              <a:rPr lang="en-US" sz="2200" dirty="0">
                <a:latin typeface="+mn-lt"/>
              </a:rPr>
              <a:t> </a:t>
            </a:r>
            <a:r>
              <a:rPr lang="en-US" sz="2200" dirty="0" err="1">
                <a:latin typeface="+mn-lt"/>
              </a:rPr>
              <a:t>sēdes</a:t>
            </a:r>
            <a:r>
              <a:rPr lang="en-US" sz="2200" dirty="0">
                <a:latin typeface="+mn-lt"/>
              </a:rPr>
              <a:t> </a:t>
            </a:r>
            <a:r>
              <a:rPr lang="en-US" sz="2200" dirty="0" err="1">
                <a:latin typeface="+mn-lt"/>
              </a:rPr>
              <a:t>darba</a:t>
            </a:r>
            <a:r>
              <a:rPr lang="en-US" sz="2200" dirty="0">
                <a:latin typeface="+mn-lt"/>
              </a:rPr>
              <a:t> </a:t>
            </a:r>
            <a:r>
              <a:rPr lang="en-US" sz="2200" dirty="0" err="1">
                <a:latin typeface="+mn-lt"/>
              </a:rPr>
              <a:t>kārtībā</a:t>
            </a:r>
            <a:r>
              <a:rPr lang="en-US" sz="2200" dirty="0">
                <a:latin typeface="+mn-lt"/>
              </a:rPr>
              <a:t> </a:t>
            </a:r>
            <a:r>
              <a:rPr lang="en-US" sz="2200" b="1" dirty="0" err="1">
                <a:latin typeface="+mn-lt"/>
              </a:rPr>
              <a:t>šī</a:t>
            </a:r>
            <a:r>
              <a:rPr lang="en-US" sz="2200" b="1" dirty="0">
                <a:latin typeface="+mn-lt"/>
              </a:rPr>
              <a:t> </a:t>
            </a:r>
            <a:r>
              <a:rPr lang="en-US" sz="2200" b="1" dirty="0" err="1">
                <a:latin typeface="+mn-lt"/>
              </a:rPr>
              <a:t>gada</a:t>
            </a:r>
            <a:r>
              <a:rPr lang="en-US" sz="2200" b="1" dirty="0">
                <a:latin typeface="+mn-lt"/>
              </a:rPr>
              <a:t> 21.decembrī.</a:t>
            </a:r>
          </a:p>
          <a:p>
            <a:r>
              <a:rPr lang="en-US" sz="2200" b="1" dirty="0" err="1">
                <a:latin typeface="+mn-lt"/>
              </a:rPr>
              <a:t>Informācija</a:t>
            </a:r>
            <a:r>
              <a:rPr lang="en-US" sz="2200" b="1" dirty="0">
                <a:latin typeface="+mn-lt"/>
              </a:rPr>
              <a:t> par </a:t>
            </a:r>
            <a:r>
              <a:rPr lang="en-US" sz="2200" b="1" dirty="0" err="1">
                <a:latin typeface="+mn-lt"/>
              </a:rPr>
              <a:t>grozījumiem</a:t>
            </a:r>
            <a:r>
              <a:rPr lang="en-US" sz="2200" b="1" dirty="0">
                <a:latin typeface="+mn-lt"/>
              </a:rPr>
              <a:t> – TAP </a:t>
            </a:r>
            <a:r>
              <a:rPr lang="en-US" sz="2200" b="1" dirty="0" err="1">
                <a:latin typeface="+mn-lt"/>
              </a:rPr>
              <a:t>portālā</a:t>
            </a:r>
            <a:r>
              <a:rPr lang="en-US" sz="2200" b="1" dirty="0">
                <a:latin typeface="+mn-lt"/>
              </a:rPr>
              <a:t> </a:t>
            </a:r>
            <a:r>
              <a:rPr lang="en-US" sz="2200" b="1" dirty="0" err="1">
                <a:latin typeface="+mn-lt"/>
                <a:hlinkClick r:id="rId2"/>
              </a:rPr>
              <a:t>Saite</a:t>
            </a:r>
            <a:endParaRPr lang="lv-LV" sz="2200" b="1" dirty="0">
              <a:latin typeface="+mn-lt"/>
            </a:endParaRPr>
          </a:p>
          <a:p>
            <a:endParaRPr lang="lv-LV" sz="2200" b="1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lv-LV"/>
              <a:t>｜</a:t>
            </a:r>
            <a:fld id="{5FFB51B8-5ED8-409F-AB42-0ECF1AB115BE}" type="slidenum">
              <a:rPr lang="lv-LV" smtClean="0"/>
              <a:pPr/>
              <a:t>10</a:t>
            </a:fld>
            <a:endParaRPr lang="lv-LV" dirty="0"/>
          </a:p>
        </p:txBody>
      </p:sp>
      <p:pic>
        <p:nvPicPr>
          <p:cNvPr id="6" name="Picture 5" descr="Diagram&#10;&#10;Description automatically generated with low confidence">
            <a:extLst>
              <a:ext uri="{FF2B5EF4-FFF2-40B4-BE49-F238E27FC236}">
                <a16:creationId xmlns:a16="http://schemas.microsoft.com/office/drawing/2014/main" id="{61082387-091E-491C-901C-12E4229ECE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1476" y="3317357"/>
            <a:ext cx="5002323" cy="2870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3598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 txBox="1">
            <a:spLocks/>
          </p:cNvSpPr>
          <p:nvPr/>
        </p:nvSpPr>
        <p:spPr>
          <a:xfrm>
            <a:off x="4004733" y="3826933"/>
            <a:ext cx="6400800" cy="838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200" dirty="0" err="1">
                <a:ea typeface="Verdana" pitchFamily="34" charset="0"/>
                <a:cs typeface="Verdana" pitchFamily="34" charset="0"/>
              </a:rPr>
              <a:t>Zāļu</a:t>
            </a:r>
            <a:r>
              <a:rPr lang="en-US" sz="2200" dirty="0">
                <a:ea typeface="Verdana" pitchFamily="34" charset="0"/>
                <a:cs typeface="Verdana" pitchFamily="34" charset="0"/>
              </a:rPr>
              <a:t> </a:t>
            </a:r>
            <a:r>
              <a:rPr lang="en-US" sz="2200" dirty="0" err="1">
                <a:ea typeface="Verdana" pitchFamily="34" charset="0"/>
                <a:cs typeface="Verdana" pitchFamily="34" charset="0"/>
              </a:rPr>
              <a:t>valsts</a:t>
            </a:r>
            <a:r>
              <a:rPr lang="en-US" sz="2200" dirty="0">
                <a:ea typeface="Verdana" pitchFamily="34" charset="0"/>
                <a:cs typeface="Verdana" pitchFamily="34" charset="0"/>
              </a:rPr>
              <a:t> </a:t>
            </a:r>
            <a:r>
              <a:rPr lang="en-US" sz="2200" dirty="0" err="1">
                <a:ea typeface="Verdana" pitchFamily="34" charset="0"/>
                <a:cs typeface="Verdana" pitchFamily="34" charset="0"/>
              </a:rPr>
              <a:t>aģentūra</a:t>
            </a:r>
            <a:endParaRPr lang="en-US" sz="2200" dirty="0">
              <a:ea typeface="Verdana" pitchFamily="34" charset="0"/>
              <a:cs typeface="Verdana" pitchFamily="34" charset="0"/>
            </a:endParaRPr>
          </a:p>
          <a:p>
            <a:pPr marL="0" indent="0">
              <a:buNone/>
            </a:pPr>
            <a:r>
              <a:rPr lang="en-US" sz="2200" dirty="0">
                <a:ea typeface="Verdana" pitchFamily="34" charset="0"/>
                <a:cs typeface="Verdana" pitchFamily="34" charset="0"/>
              </a:rPr>
              <a:t>info@zva.gov.lv</a:t>
            </a:r>
            <a:endParaRPr lang="lv-LV" sz="2200" dirty="0"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4004733" y="5427133"/>
            <a:ext cx="6400800" cy="609600"/>
          </a:xfrm>
          <a:prstGeom prst="rect">
            <a:avLst/>
          </a:prstGeom>
        </p:spPr>
        <p:txBody>
          <a:bodyPr vert="horz" lIns="93957" tIns="46979" rIns="93957" bIns="46979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200" dirty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2021.gada 20. </a:t>
            </a:r>
            <a:r>
              <a:rPr lang="en-US" sz="2200" dirty="0" err="1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decembris</a:t>
            </a:r>
            <a:r>
              <a:rPr lang="lv-LV" sz="2200" dirty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, </a:t>
            </a:r>
          </a:p>
          <a:p>
            <a:pPr algn="l"/>
            <a:r>
              <a:rPr lang="en-US" sz="2200" dirty="0" err="1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Rīga</a:t>
            </a:r>
            <a:endParaRPr lang="lv-LV" sz="2200" dirty="0">
              <a:solidFill>
                <a:schemeClr val="tx1"/>
              </a:solidFill>
              <a:ea typeface="Verdana" pitchFamily="34" charset="0"/>
              <a:cs typeface="Verdana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807857" cy="3318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8119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Papildus</a:t>
            </a:r>
            <a:r>
              <a:rPr lang="en-US" dirty="0"/>
              <a:t>: e-PIL</a:t>
            </a:r>
            <a:r>
              <a:rPr lang="lv-LV" dirty="0"/>
              <a:t> </a:t>
            </a:r>
            <a:r>
              <a:rPr lang="en-US" dirty="0" err="1"/>
              <a:t>regulējums</a:t>
            </a:r>
            <a:r>
              <a:rPr lang="en-US" dirty="0"/>
              <a:t> (1/1)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599" cy="43618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2200" dirty="0">
                <a:latin typeface="+mn-lt"/>
              </a:rPr>
              <a:t>43. Līdz </a:t>
            </a:r>
            <a:r>
              <a:rPr lang="lv-LV" sz="2200" b="1" dirty="0">
                <a:latin typeface="+mn-lt"/>
              </a:rPr>
              <a:t>2023. gada 31. decembrim </a:t>
            </a:r>
            <a:r>
              <a:rPr lang="lv-LV" sz="2200" dirty="0">
                <a:latin typeface="+mn-lt"/>
              </a:rPr>
              <a:t>šo noteikumu 4. punktā minētās prasības nepiemēro Latvijā reģistrētajām un Latvijas Republikas Zāļu reģistrā iekļautajām zālēm, kuras iesaistītas Baltijas valstu (Igaunijas, Latvijas, Lietuvas) kompetento iestāžu organizētajā elektroniskās lietošanas instrukcijas </a:t>
            </a:r>
            <a:r>
              <a:rPr lang="lv-LV" sz="2200" dirty="0" err="1">
                <a:latin typeface="+mn-lt"/>
              </a:rPr>
              <a:t>izmēģinājumprojektā</a:t>
            </a:r>
            <a:r>
              <a:rPr lang="lv-LV" sz="2200" dirty="0">
                <a:latin typeface="+mn-lt"/>
              </a:rPr>
              <a:t> (turpmāk − pilotprojekts) un paredzētas lietošanai stacionārā ārstniecības iestādē.</a:t>
            </a:r>
          </a:p>
          <a:p>
            <a:pPr marL="0" indent="0">
              <a:buNone/>
            </a:pPr>
            <a:r>
              <a:rPr lang="en-US" sz="2200" dirty="0">
                <a:latin typeface="+mn-lt"/>
              </a:rPr>
              <a:t>44</a:t>
            </a:r>
            <a:r>
              <a:rPr lang="lv-LV" sz="2200" dirty="0">
                <a:latin typeface="+mn-lt"/>
              </a:rPr>
              <a:t>. </a:t>
            </a:r>
            <a:r>
              <a:rPr lang="lv-LV" sz="2200" b="1" dirty="0">
                <a:latin typeface="+mn-lt"/>
              </a:rPr>
              <a:t>Zāļu valsts aģentūra informāciju par zālēm</a:t>
            </a:r>
            <a:r>
              <a:rPr lang="lv-LV" sz="2200" dirty="0">
                <a:latin typeface="+mn-lt"/>
              </a:rPr>
              <a:t>, kas iekļautas šo noteikumu 43. punktā minētajā pilotprojektā,</a:t>
            </a:r>
            <a:r>
              <a:rPr lang="lv-LV" sz="2200" b="1" dirty="0">
                <a:latin typeface="+mn-lt"/>
              </a:rPr>
              <a:t> publicē savā tīmekļvietnē</a:t>
            </a:r>
            <a:r>
              <a:rPr lang="lv-LV" sz="2200" dirty="0">
                <a:latin typeface="+mn-lt"/>
              </a:rPr>
              <a:t>, norādot attiecīgo zāļu nosaukumu, stiprumu vai koncentrāciju, zāļu formu, reģistrācijas apliecības īpašnieka nosaukumu un valsti, zāļu reģistrācijas numuru.</a:t>
            </a:r>
          </a:p>
          <a:p>
            <a:pPr marL="0" indent="0">
              <a:buNone/>
            </a:pPr>
            <a:r>
              <a:rPr lang="lv-LV" sz="2200" dirty="0">
                <a:latin typeface="+mn-lt"/>
              </a:rPr>
              <a:t>45. Zāles, kas iekļautas šo noteikumu 43. punktā minētajā pilotprojektā un kuru sēriju izlaide ir veikta līdz 2023. gada 31. decembrim, </a:t>
            </a:r>
            <a:r>
              <a:rPr lang="lv-LV" sz="2200" b="1" dirty="0">
                <a:latin typeface="+mn-lt"/>
              </a:rPr>
              <a:t>drīkst izplatīt stacionārā ārstniecības iestādē līdz to derīguma termiņa beigām</a:t>
            </a:r>
            <a:r>
              <a:rPr lang="en-US" sz="2200" b="1" dirty="0">
                <a:latin typeface="+mn-lt"/>
              </a:rPr>
              <a:t>.</a:t>
            </a:r>
            <a:endParaRPr lang="lv-LV" sz="220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lv-LV"/>
              <a:t>｜</a:t>
            </a:r>
            <a:fld id="{5FFB51B8-5ED8-409F-AB42-0ECF1AB115BE}" type="slidenum">
              <a:rPr lang="lv-LV" smtClean="0"/>
              <a:pPr/>
              <a:t>12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3892709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Papildus</a:t>
            </a:r>
            <a:r>
              <a:rPr lang="en-US" dirty="0"/>
              <a:t>: e-PIL</a:t>
            </a:r>
            <a:r>
              <a:rPr lang="lv-LV" dirty="0"/>
              <a:t> </a:t>
            </a:r>
            <a:r>
              <a:rPr lang="en-US" dirty="0" err="1"/>
              <a:t>regulējums</a:t>
            </a:r>
            <a:r>
              <a:rPr lang="en-US" dirty="0"/>
              <a:t> (2/2)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599" cy="43618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2400" dirty="0">
                <a:latin typeface="+mn-lt"/>
              </a:rPr>
              <a:t>46. Ja šo noteikumu 43. punktā minētajā pilotprojektā iekļauto zāļu reģistrācijas apliecības īpašnieks </a:t>
            </a:r>
            <a:r>
              <a:rPr lang="lv-LV" sz="2400" b="1" dirty="0">
                <a:latin typeface="+mn-lt"/>
              </a:rPr>
              <a:t>pārtrauc</a:t>
            </a:r>
            <a:r>
              <a:rPr lang="lv-LV" sz="2400" dirty="0">
                <a:latin typeface="+mn-lt"/>
              </a:rPr>
              <a:t> dalību tajā, reģistrācijas apliecības īpašnieks nekavējoties par to elektroniski informē Zāļu valsts aģentūru. </a:t>
            </a:r>
            <a:r>
              <a:rPr lang="lv-LV" sz="2400" b="1" dirty="0">
                <a:latin typeface="+mn-lt"/>
              </a:rPr>
              <a:t>Reģistrācijas apliecības īpašnieks ir atbildīgs</a:t>
            </a:r>
            <a:r>
              <a:rPr lang="lv-LV" sz="2400" dirty="0">
                <a:latin typeface="+mn-lt"/>
              </a:rPr>
              <a:t> par to, ka nākamo zāļu sēriju ražošana un izlaide notiek atbilstoši šo noteikumu 4. punktam.</a:t>
            </a:r>
          </a:p>
          <a:p>
            <a:pPr marL="0" indent="0">
              <a:buNone/>
            </a:pPr>
            <a:r>
              <a:rPr lang="lv-LV" sz="2400" dirty="0">
                <a:latin typeface="+mn-lt"/>
              </a:rPr>
              <a:t>47. Zāļu valsts aģentūra izslēdz zāles no šo noteikumu 43. punktā​ minētā pilotprojekta </a:t>
            </a:r>
            <a:r>
              <a:rPr lang="lv-LV" sz="2400" b="1" dirty="0">
                <a:latin typeface="+mn-lt"/>
              </a:rPr>
              <a:t>triju darbdienu laikā</a:t>
            </a:r>
            <a:r>
              <a:rPr lang="lv-LV" sz="2400" dirty="0">
                <a:latin typeface="+mn-lt"/>
              </a:rPr>
              <a:t> pēc šo noteikumu 46. punktā minētās informācijas saņemšanas un nekavējoties </a:t>
            </a:r>
            <a:r>
              <a:rPr lang="lv-LV" sz="2400" b="1" dirty="0">
                <a:latin typeface="+mn-lt"/>
              </a:rPr>
              <a:t>atjauno informāciju savā tīmekļvietnē</a:t>
            </a:r>
            <a:r>
              <a:rPr lang="lv-LV" sz="2400" dirty="0">
                <a:latin typeface="+mn-lt"/>
              </a:rPr>
              <a:t>.</a:t>
            </a:r>
          </a:p>
          <a:p>
            <a:pPr marL="0" indent="0">
              <a:buNone/>
            </a:pPr>
            <a:r>
              <a:rPr lang="lv-LV" sz="2400" dirty="0">
                <a:latin typeface="+mn-lt"/>
              </a:rPr>
              <a:t>48. Šo noteikumu 43. punktā minētajā pilotprojektā iekļauto </a:t>
            </a:r>
            <a:r>
              <a:rPr lang="lv-LV" sz="2400" b="1" dirty="0">
                <a:latin typeface="+mn-lt"/>
              </a:rPr>
              <a:t>zāļu reģistrācijas apliecības īpašnieks ir atbildīgs par šo noteikumu prasību izpildi.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lv-LV"/>
              <a:t>｜</a:t>
            </a:r>
            <a:fld id="{5FFB51B8-5ED8-409F-AB42-0ECF1AB115BE}" type="slidenum">
              <a:rPr lang="lv-LV" smtClean="0"/>
              <a:pPr/>
              <a:t>13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0976957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7FADF-F287-4142-9482-06F42809F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e-PIL medicīnas </a:t>
            </a:r>
            <a:r>
              <a:rPr lang="en-US" dirty="0" err="1"/>
              <a:t>ierīcēm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31A0DA-3AB0-447E-9AF0-742444E8E9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>
                <a:latin typeface="+mn-lt"/>
              </a:rPr>
              <a:t>Komisijas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Īstenošanas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regulas</a:t>
            </a:r>
            <a:r>
              <a:rPr lang="en-US" dirty="0">
                <a:latin typeface="+mn-lt"/>
              </a:rPr>
              <a:t> (ES) 2021/2226 (2021. </a:t>
            </a:r>
            <a:r>
              <a:rPr lang="en-US" dirty="0" err="1">
                <a:latin typeface="+mn-lt"/>
              </a:rPr>
              <a:t>gada</a:t>
            </a:r>
            <a:r>
              <a:rPr lang="en-US" dirty="0">
                <a:latin typeface="+mn-lt"/>
              </a:rPr>
              <a:t> 14. </a:t>
            </a:r>
            <a:r>
              <a:rPr lang="en-US" dirty="0" err="1">
                <a:latin typeface="+mn-lt"/>
              </a:rPr>
              <a:t>decembris</a:t>
            </a:r>
            <a:r>
              <a:rPr lang="en-US" dirty="0">
                <a:latin typeface="+mn-lt"/>
              </a:rPr>
              <a:t>), </a:t>
            </a:r>
            <a:r>
              <a:rPr lang="en-US" dirty="0" err="1">
                <a:latin typeface="+mn-lt"/>
              </a:rPr>
              <a:t>kurā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izklāstīti</a:t>
            </a:r>
            <a:r>
              <a:rPr lang="en-US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noteikumi</a:t>
            </a:r>
            <a:r>
              <a:rPr lang="en-US" b="1" dirty="0">
                <a:latin typeface="+mn-lt"/>
              </a:rPr>
              <a:t> par </a:t>
            </a:r>
            <a:r>
              <a:rPr lang="en-US" b="1" dirty="0" err="1">
                <a:latin typeface="+mn-lt"/>
              </a:rPr>
              <a:t>Eiropas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Parlamenta</a:t>
            </a:r>
            <a:r>
              <a:rPr lang="en-US" b="1" dirty="0">
                <a:latin typeface="+mn-lt"/>
              </a:rPr>
              <a:t> un </a:t>
            </a:r>
            <a:r>
              <a:rPr lang="en-US" b="1" dirty="0" err="1">
                <a:latin typeface="+mn-lt"/>
              </a:rPr>
              <a:t>Padomes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Regulas</a:t>
            </a:r>
            <a:r>
              <a:rPr lang="en-US" b="1" dirty="0">
                <a:latin typeface="+mn-lt"/>
              </a:rPr>
              <a:t> (ES) 2017/745 </a:t>
            </a:r>
            <a:r>
              <a:rPr lang="en-US" b="1" dirty="0" err="1">
                <a:latin typeface="+mn-lt"/>
              </a:rPr>
              <a:t>piemērošanu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attiecībā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uz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medicīnisko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ierīču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elektroniskajām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lietošanas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pamācībām</a:t>
            </a:r>
            <a:r>
              <a:rPr lang="en-US" b="1" dirty="0">
                <a:latin typeface="+mn-lt"/>
              </a:rPr>
              <a:t> </a:t>
            </a:r>
            <a:r>
              <a:rPr lang="en-US" dirty="0">
                <a:latin typeface="+mn-lt"/>
              </a:rPr>
              <a:t>(</a:t>
            </a:r>
            <a:r>
              <a:rPr lang="en-US" b="1" dirty="0" err="1">
                <a:latin typeface="+mn-lt"/>
                <a:hlinkClick r:id="rId2"/>
              </a:rPr>
              <a:t>Saite</a:t>
            </a:r>
            <a:r>
              <a:rPr lang="en-US" dirty="0">
                <a:latin typeface="+mn-lt"/>
              </a:rPr>
              <a:t>) 3. pants </a:t>
            </a:r>
            <a:r>
              <a:rPr lang="en-US" dirty="0" err="1">
                <a:latin typeface="+mn-lt"/>
              </a:rPr>
              <a:t>nosaka</a:t>
            </a:r>
            <a:r>
              <a:rPr lang="en-US" dirty="0">
                <a:latin typeface="+mn-lt"/>
              </a:rPr>
              <a:t>, ka </a:t>
            </a:r>
            <a:r>
              <a:rPr lang="en-US" dirty="0" err="1">
                <a:latin typeface="+mn-lt"/>
              </a:rPr>
              <a:t>ražotāji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lietošanas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pamācības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papīra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formātā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vietā</a:t>
            </a:r>
            <a:r>
              <a:rPr lang="en-US" dirty="0">
                <a:latin typeface="+mn-lt"/>
              </a:rPr>
              <a:t> var </a:t>
            </a:r>
            <a:r>
              <a:rPr lang="en-US" dirty="0" err="1">
                <a:latin typeface="+mn-lt"/>
              </a:rPr>
              <a:t>nodrošināt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lietošanas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pamācību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elektroniskā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formātā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attiecībā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uz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šādām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ierīcēm</a:t>
            </a:r>
            <a:r>
              <a:rPr lang="en-US" dirty="0">
                <a:latin typeface="+mn-lt"/>
              </a:rPr>
              <a:t>:</a:t>
            </a:r>
          </a:p>
          <a:p>
            <a:pPr lvl="1"/>
            <a:r>
              <a:rPr lang="en-US" dirty="0" err="1">
                <a:latin typeface="+mn-lt"/>
              </a:rPr>
              <a:t>implantējamas</a:t>
            </a:r>
            <a:r>
              <a:rPr lang="en-US" dirty="0">
                <a:latin typeface="+mn-lt"/>
              </a:rPr>
              <a:t> un </a:t>
            </a:r>
            <a:r>
              <a:rPr lang="en-US" dirty="0" err="1">
                <a:latin typeface="+mn-lt"/>
              </a:rPr>
              <a:t>aktīvas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implantējamas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medicīniskās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ierīces</a:t>
            </a:r>
            <a:r>
              <a:rPr lang="en-US" dirty="0">
                <a:latin typeface="+mn-lt"/>
              </a:rPr>
              <a:t> un to </a:t>
            </a:r>
            <a:r>
              <a:rPr lang="en-US" dirty="0" err="1">
                <a:latin typeface="+mn-lt"/>
              </a:rPr>
              <a:t>piederumi</a:t>
            </a:r>
            <a:r>
              <a:rPr lang="en-US" dirty="0">
                <a:latin typeface="+mn-lt"/>
              </a:rPr>
              <a:t>;</a:t>
            </a:r>
          </a:p>
          <a:p>
            <a:pPr lvl="1"/>
            <a:r>
              <a:rPr lang="en-US" dirty="0" err="1">
                <a:latin typeface="+mn-lt"/>
              </a:rPr>
              <a:t>stacionāras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medicīniskās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ierīces</a:t>
            </a:r>
            <a:r>
              <a:rPr lang="en-US" dirty="0">
                <a:latin typeface="+mn-lt"/>
              </a:rPr>
              <a:t> un to </a:t>
            </a:r>
            <a:r>
              <a:rPr lang="en-US" dirty="0" err="1">
                <a:latin typeface="+mn-lt"/>
              </a:rPr>
              <a:t>piederumi</a:t>
            </a:r>
            <a:r>
              <a:rPr lang="en-US" dirty="0">
                <a:latin typeface="+mn-lt"/>
              </a:rPr>
              <a:t>;</a:t>
            </a:r>
          </a:p>
          <a:p>
            <a:pPr lvl="1"/>
            <a:r>
              <a:rPr lang="en-US" dirty="0" err="1">
                <a:latin typeface="+mn-lt"/>
              </a:rPr>
              <a:t>medicīniskās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ierīces</a:t>
            </a:r>
            <a:r>
              <a:rPr lang="en-US" dirty="0">
                <a:latin typeface="+mn-lt"/>
              </a:rPr>
              <a:t> un to </a:t>
            </a:r>
            <a:r>
              <a:rPr lang="en-US" dirty="0" err="1">
                <a:latin typeface="+mn-lt"/>
              </a:rPr>
              <a:t>piederumi</a:t>
            </a:r>
            <a:r>
              <a:rPr lang="en-US" dirty="0">
                <a:latin typeface="+mn-lt"/>
              </a:rPr>
              <a:t>, </a:t>
            </a:r>
            <a:r>
              <a:rPr lang="en-US" dirty="0" err="1">
                <a:latin typeface="+mn-lt"/>
              </a:rPr>
              <a:t>kuri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aprīkoti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ar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integrētu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sistēmu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lietošanas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pamācības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nolasīšanai</a:t>
            </a:r>
            <a:r>
              <a:rPr lang="en-US" dirty="0">
                <a:latin typeface="+mn-lt"/>
              </a:rPr>
              <a:t>.</a:t>
            </a:r>
          </a:p>
          <a:p>
            <a:pPr marL="457200" lvl="1" indent="0">
              <a:buNone/>
            </a:pPr>
            <a:r>
              <a:rPr lang="en-US" dirty="0" err="1">
                <a:latin typeface="+mn-lt"/>
              </a:rPr>
              <a:t>Ar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nosacījumiem</a:t>
            </a:r>
            <a:r>
              <a:rPr lang="en-US" dirty="0">
                <a:latin typeface="+mn-lt"/>
              </a:rPr>
              <a:t>:</a:t>
            </a:r>
          </a:p>
          <a:p>
            <a:pPr lvl="1"/>
            <a:r>
              <a:rPr lang="en-US" dirty="0" err="1">
                <a:latin typeface="+mn-lt"/>
              </a:rPr>
              <a:t>ierīces</a:t>
            </a:r>
            <a:r>
              <a:rPr lang="en-US" dirty="0">
                <a:latin typeface="+mn-lt"/>
              </a:rPr>
              <a:t> un to </a:t>
            </a:r>
            <a:r>
              <a:rPr lang="en-US" dirty="0" err="1">
                <a:latin typeface="+mn-lt"/>
              </a:rPr>
              <a:t>piederumi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paredzēti</a:t>
            </a:r>
            <a:r>
              <a:rPr lang="en-US" dirty="0">
                <a:latin typeface="+mn-lt"/>
              </a:rPr>
              <a:t> </a:t>
            </a:r>
            <a:r>
              <a:rPr lang="en-US" u="sng" dirty="0" err="1">
                <a:latin typeface="+mn-lt"/>
              </a:rPr>
              <a:t>tikai</a:t>
            </a:r>
            <a:r>
              <a:rPr lang="en-US" u="sng" dirty="0">
                <a:latin typeface="+mn-lt"/>
              </a:rPr>
              <a:t> </a:t>
            </a:r>
            <a:r>
              <a:rPr lang="en-US" u="sng" dirty="0" err="1">
                <a:latin typeface="+mn-lt"/>
              </a:rPr>
              <a:t>profesionāliem</a:t>
            </a:r>
            <a:r>
              <a:rPr lang="en-US" u="sng" dirty="0">
                <a:latin typeface="+mn-lt"/>
              </a:rPr>
              <a:t> </a:t>
            </a:r>
            <a:r>
              <a:rPr lang="en-US" u="sng" dirty="0" err="1">
                <a:latin typeface="+mn-lt"/>
              </a:rPr>
              <a:t>lietotājiem</a:t>
            </a:r>
            <a:r>
              <a:rPr lang="en-US" dirty="0">
                <a:latin typeface="+mn-lt"/>
              </a:rPr>
              <a:t> un</a:t>
            </a:r>
          </a:p>
          <a:p>
            <a:pPr lvl="1"/>
            <a:r>
              <a:rPr lang="en-US" dirty="0">
                <a:latin typeface="+mn-lt"/>
              </a:rPr>
              <a:t>nav </a:t>
            </a:r>
            <a:r>
              <a:rPr lang="en-US" dirty="0" err="1">
                <a:latin typeface="+mn-lt"/>
              </a:rPr>
              <a:t>pamatoti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paredzēt</a:t>
            </a:r>
            <a:r>
              <a:rPr lang="en-US" dirty="0">
                <a:latin typeface="+mn-lt"/>
              </a:rPr>
              <a:t>, ka </a:t>
            </a:r>
            <a:r>
              <a:rPr lang="en-US" dirty="0" err="1">
                <a:latin typeface="+mn-lt"/>
              </a:rPr>
              <a:t>medicīniskās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ierīces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lietos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citas</a:t>
            </a:r>
            <a:r>
              <a:rPr lang="en-US" dirty="0">
                <a:latin typeface="+mn-lt"/>
              </a:rPr>
              <a:t> personas.</a:t>
            </a:r>
          </a:p>
          <a:p>
            <a:pPr marL="457200" lvl="1" indent="0">
              <a:buNone/>
            </a:pPr>
            <a:r>
              <a:rPr lang="en-US" dirty="0" err="1">
                <a:latin typeface="+mn-lt"/>
              </a:rPr>
              <a:t>Attiecībā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uz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programmatūru</a:t>
            </a:r>
            <a:r>
              <a:rPr lang="en-US" dirty="0">
                <a:latin typeface="+mn-lt"/>
              </a:rPr>
              <a:t>, </a:t>
            </a:r>
            <a:r>
              <a:rPr lang="en-US" dirty="0" err="1">
                <a:latin typeface="+mn-lt"/>
              </a:rPr>
              <a:t>ražotāji</a:t>
            </a:r>
            <a:r>
              <a:rPr lang="en-US" dirty="0">
                <a:latin typeface="+mn-lt"/>
              </a:rPr>
              <a:t> var </a:t>
            </a:r>
            <a:r>
              <a:rPr lang="en-US" dirty="0" err="1">
                <a:latin typeface="+mn-lt"/>
              </a:rPr>
              <a:t>sniegt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nevis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lietošanas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pamācību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papīra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formātā</a:t>
            </a:r>
            <a:r>
              <a:rPr lang="en-US" dirty="0">
                <a:latin typeface="+mn-lt"/>
              </a:rPr>
              <a:t>, bet </a:t>
            </a:r>
            <a:r>
              <a:rPr lang="en-US" dirty="0" err="1">
                <a:latin typeface="+mn-lt"/>
              </a:rPr>
              <a:t>lietošanas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pamācību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elektroniskā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formātā</a:t>
            </a:r>
            <a:r>
              <a:rPr lang="en-US" dirty="0">
                <a:latin typeface="+mn-lt"/>
              </a:rPr>
              <a:t>, </a:t>
            </a:r>
            <a:r>
              <a:rPr lang="en-US" dirty="0" err="1">
                <a:latin typeface="+mn-lt"/>
              </a:rPr>
              <a:t>izmantojot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pašu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programmatūru</a:t>
            </a:r>
            <a:r>
              <a:rPr lang="en-US" dirty="0">
                <a:latin typeface="+mn-lt"/>
              </a:rPr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D601DB-9265-40BC-BD58-200BDE631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lv-LV"/>
              <a:t>｜</a:t>
            </a:r>
            <a:fld id="{5FFB51B8-5ED8-409F-AB42-0ECF1AB115BE}" type="slidenum">
              <a:rPr lang="lv-LV" smtClean="0"/>
              <a:pPr/>
              <a:t>14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343474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197BA6AE-F8B2-4841-9879-2D96E8DCB2C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5166" y="1690687"/>
            <a:ext cx="3092433" cy="44862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E-</a:t>
            </a:r>
            <a:r>
              <a:rPr lang="en-US" dirty="0" err="1"/>
              <a:t>lietošanas</a:t>
            </a:r>
            <a:r>
              <a:rPr lang="en-US" dirty="0"/>
              <a:t> </a:t>
            </a:r>
            <a:r>
              <a:rPr lang="en-US" dirty="0" err="1"/>
              <a:t>instrukcijas</a:t>
            </a:r>
            <a:r>
              <a:rPr lang="en-US" dirty="0"/>
              <a:t> </a:t>
            </a:r>
            <a:r>
              <a:rPr lang="en-US" dirty="0" err="1"/>
              <a:t>pilotprojekts</a:t>
            </a:r>
            <a:br>
              <a:rPr lang="en-US" dirty="0"/>
            </a:br>
            <a:r>
              <a:rPr lang="en-US" dirty="0" err="1"/>
              <a:t>Baltijas</a:t>
            </a:r>
            <a:r>
              <a:rPr lang="en-US" dirty="0"/>
              <a:t> </a:t>
            </a:r>
            <a:r>
              <a:rPr lang="en-US" dirty="0" err="1"/>
              <a:t>valstīs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7346966" cy="435133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lv-LV" sz="2800" b="1" dirty="0">
                <a:latin typeface="+mn-lt"/>
              </a:rPr>
              <a:t>Igaunijas, Latvijas</a:t>
            </a:r>
            <a:r>
              <a:rPr lang="en-US" sz="2800" b="1" dirty="0">
                <a:latin typeface="+mn-lt"/>
              </a:rPr>
              <a:t> un</a:t>
            </a:r>
            <a:r>
              <a:rPr lang="lv-LV" sz="2800" b="1" dirty="0">
                <a:latin typeface="+mn-lt"/>
              </a:rPr>
              <a:t> Lietuvas</a:t>
            </a:r>
            <a:r>
              <a:rPr lang="lv-LV" sz="2800" dirty="0">
                <a:latin typeface="+mn-lt"/>
              </a:rPr>
              <a:t> zāļu aģentūras</a:t>
            </a:r>
            <a:r>
              <a:rPr lang="en-US" sz="2800" dirty="0">
                <a:latin typeface="+mn-lt"/>
              </a:rPr>
              <a:t> </a:t>
            </a:r>
            <a:r>
              <a:rPr lang="en-US" sz="2800" b="1" dirty="0">
                <a:latin typeface="+mn-lt"/>
              </a:rPr>
              <a:t>2021. </a:t>
            </a:r>
            <a:r>
              <a:rPr lang="en-US" sz="2800" b="1" dirty="0" err="1">
                <a:latin typeface="+mn-lt"/>
              </a:rPr>
              <a:t>gada</a:t>
            </a:r>
            <a:r>
              <a:rPr lang="en-US" sz="2800" b="1" dirty="0">
                <a:latin typeface="+mn-lt"/>
              </a:rPr>
              <a:t> 22. </a:t>
            </a:r>
            <a:r>
              <a:rPr lang="en-US" sz="2800" b="1" dirty="0" err="1">
                <a:latin typeface="+mn-lt"/>
              </a:rPr>
              <a:t>jūlijā</a:t>
            </a:r>
            <a:r>
              <a:rPr lang="en-US" sz="2800" b="1" dirty="0">
                <a:latin typeface="+mn-lt"/>
              </a:rPr>
              <a:t> </a:t>
            </a:r>
            <a:r>
              <a:rPr lang="lv-LV" sz="2800" dirty="0">
                <a:latin typeface="+mn-lt"/>
              </a:rPr>
              <a:t>publicēja aicinājumu reģistrācijas apliecību īpašniekiem pieteikt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pilotprojektam</a:t>
            </a:r>
            <a:r>
              <a:rPr lang="lv-LV" sz="2800" dirty="0">
                <a:latin typeface="+mn-lt"/>
              </a:rPr>
              <a:t> stacionāros lietojamās zāles, kurām varētu piemērot </a:t>
            </a:r>
            <a:r>
              <a:rPr lang="lv-LV" sz="2800" b="1" dirty="0">
                <a:latin typeface="+mn-lt"/>
              </a:rPr>
              <a:t>elektroniskas lietošanas instrukcijas </a:t>
            </a:r>
            <a:r>
              <a:rPr lang="lv-LV" sz="2800" dirty="0">
                <a:latin typeface="+mn-lt"/>
              </a:rPr>
              <a:t>(e-lietošanas instrukcijas).</a:t>
            </a:r>
            <a:endParaRPr lang="en-US" sz="2800" dirty="0">
              <a:latin typeface="+mn-lt"/>
            </a:endParaRPr>
          </a:p>
          <a:p>
            <a:pPr>
              <a:lnSpc>
                <a:spcPct val="120000"/>
              </a:lnSpc>
            </a:pPr>
            <a:r>
              <a:rPr lang="en-US" sz="2800" dirty="0" err="1">
                <a:latin typeface="+mn-lt"/>
              </a:rPr>
              <a:t>Pilotprojektā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iekļautās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zāles</a:t>
            </a:r>
            <a:r>
              <a:rPr lang="en-US" sz="2800" dirty="0">
                <a:latin typeface="+mn-lt"/>
              </a:rPr>
              <a:t> :</a:t>
            </a:r>
          </a:p>
          <a:p>
            <a:pPr lvl="1">
              <a:lnSpc>
                <a:spcPct val="120000"/>
              </a:lnSpc>
            </a:pPr>
            <a:r>
              <a:rPr lang="en-US" sz="2900" dirty="0" err="1">
                <a:latin typeface="+mn-lt"/>
              </a:rPr>
              <a:t>tiks</a:t>
            </a:r>
            <a:r>
              <a:rPr lang="en-US" sz="2900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ražotās</a:t>
            </a:r>
            <a:r>
              <a:rPr lang="en-US" sz="2800" b="1" dirty="0">
                <a:latin typeface="+mn-lt"/>
              </a:rPr>
              <a:t> </a:t>
            </a:r>
            <a:r>
              <a:rPr lang="lv-LV" sz="2800" b="1" dirty="0">
                <a:latin typeface="+mn-lt"/>
              </a:rPr>
              <a:t>bez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pievienotas</a:t>
            </a:r>
            <a:r>
              <a:rPr lang="lv-LV" sz="2800" b="1" dirty="0">
                <a:latin typeface="+mn-lt"/>
              </a:rPr>
              <a:t> papīra lietošanas instrukcijas</a:t>
            </a:r>
            <a:r>
              <a:rPr lang="en-US" sz="2800" b="1" dirty="0">
                <a:latin typeface="+mn-lt"/>
              </a:rPr>
              <a:t>;</a:t>
            </a:r>
          </a:p>
          <a:p>
            <a:pPr lvl="1">
              <a:lnSpc>
                <a:spcPct val="120000"/>
              </a:lnSpc>
            </a:pPr>
            <a:r>
              <a:rPr lang="lv-LV" sz="2800" dirty="0">
                <a:latin typeface="+mn-lt"/>
              </a:rPr>
              <a:t>lietošanas instrukcija un zāļu apraksts būs </a:t>
            </a:r>
            <a:r>
              <a:rPr lang="lv-LV" sz="2800" b="1" dirty="0">
                <a:latin typeface="+mn-lt"/>
              </a:rPr>
              <a:t>pieejam</a:t>
            </a:r>
            <a:r>
              <a:rPr lang="en-US" sz="2800" b="1" dirty="0" err="1">
                <a:latin typeface="+mn-lt"/>
              </a:rPr>
              <a:t>i</a:t>
            </a:r>
            <a:r>
              <a:rPr lang="lv-LV" sz="2800" b="1" dirty="0">
                <a:latin typeface="+mn-lt"/>
              </a:rPr>
              <a:t> Latvijas zāļu reģistrā </a:t>
            </a:r>
            <a:r>
              <a:rPr lang="lv-LV" sz="2800" dirty="0">
                <a:latin typeface="+mn-lt"/>
              </a:rPr>
              <a:t>formātā, kas lasāms dažādās elektroniskajās ierīcēs</a:t>
            </a:r>
            <a:r>
              <a:rPr lang="en-US" sz="2800" dirty="0">
                <a:latin typeface="+mn-lt"/>
              </a:rPr>
              <a:t>.</a:t>
            </a:r>
          </a:p>
          <a:p>
            <a:pPr marL="0" indent="0" algn="r">
              <a:buNone/>
            </a:pPr>
            <a:r>
              <a:rPr lang="en-US" sz="2400" dirty="0" err="1">
                <a:latin typeface="+mn-lt"/>
                <a:hlinkClick r:id="rId3"/>
              </a:rPr>
              <a:t>Saite</a:t>
            </a:r>
            <a:endParaRPr lang="lv-LV" sz="240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lv-LV"/>
              <a:t>｜</a:t>
            </a:r>
            <a:fld id="{5FFB51B8-5ED8-409F-AB42-0ECF1AB115BE}" type="slidenum">
              <a:rPr lang="lv-LV" smtClean="0"/>
              <a:pPr/>
              <a:t>2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722298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33DA134-CBA1-4F9C-99CC-A696261054C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17196" y="594519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Pilotprojekta</a:t>
            </a:r>
            <a:r>
              <a:rPr lang="en-US" dirty="0"/>
              <a:t> </a:t>
            </a:r>
            <a:r>
              <a:rPr lang="en-US" dirty="0" err="1"/>
              <a:t>mērķi</a:t>
            </a:r>
            <a:r>
              <a:rPr lang="en-US" dirty="0"/>
              <a:t>, </a:t>
            </a:r>
            <a:r>
              <a:rPr lang="en-US" dirty="0" err="1"/>
              <a:t>ietvars</a:t>
            </a:r>
            <a:r>
              <a:rPr lang="en-US" dirty="0"/>
              <a:t> un </a:t>
            </a:r>
            <a:r>
              <a:rPr lang="en-US" dirty="0" err="1"/>
              <a:t>laiks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5"/>
            <a:ext cx="6107130" cy="4667250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</a:pPr>
            <a:r>
              <a:rPr lang="en-US" sz="2000" b="1" dirty="0">
                <a:latin typeface="+mn-lt"/>
              </a:rPr>
              <a:t>Pilot</a:t>
            </a:r>
            <a:r>
              <a:rPr lang="lv-LV" sz="2000" b="1" dirty="0" err="1">
                <a:latin typeface="+mn-lt"/>
              </a:rPr>
              <a:t>rojekta</a:t>
            </a:r>
            <a:r>
              <a:rPr lang="lv-LV" sz="2000" b="1" dirty="0">
                <a:latin typeface="+mn-lt"/>
              </a:rPr>
              <a:t> mērķi</a:t>
            </a:r>
            <a:r>
              <a:rPr lang="en-US" sz="2000" b="1" dirty="0">
                <a:latin typeface="+mn-lt"/>
              </a:rPr>
              <a:t>:</a:t>
            </a:r>
            <a:r>
              <a:rPr lang="lv-LV" sz="2000" b="1" dirty="0">
                <a:latin typeface="+mn-lt"/>
              </a:rPr>
              <a:t> </a:t>
            </a:r>
            <a:endParaRPr lang="en-US" sz="2000" b="1" dirty="0">
              <a:latin typeface="+mn-lt"/>
            </a:endParaRPr>
          </a:p>
          <a:p>
            <a:pPr lvl="1">
              <a:lnSpc>
                <a:spcPct val="110000"/>
              </a:lnSpc>
            </a:pPr>
            <a:r>
              <a:rPr lang="en-US" sz="2000" dirty="0">
                <a:latin typeface="+mn-lt"/>
              </a:rPr>
              <a:t>I</a:t>
            </a:r>
            <a:r>
              <a:rPr lang="lv-LV" sz="2000" dirty="0" err="1">
                <a:latin typeface="+mn-lt"/>
              </a:rPr>
              <a:t>zvērtēt</a:t>
            </a:r>
            <a:r>
              <a:rPr lang="lv-LV" sz="2000" dirty="0">
                <a:latin typeface="+mn-lt"/>
              </a:rPr>
              <a:t>, vai e-lietošanas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i</a:t>
            </a:r>
            <a:r>
              <a:rPr lang="lv-LV" sz="2000" dirty="0" err="1">
                <a:latin typeface="+mn-lt"/>
              </a:rPr>
              <a:t>nstrukciju</a:t>
            </a:r>
            <a:r>
              <a:rPr lang="lv-LV" sz="2000" dirty="0">
                <a:latin typeface="+mn-lt"/>
              </a:rPr>
              <a:t> izmantošana nodrošina </a:t>
            </a:r>
            <a:r>
              <a:rPr lang="lv-LV" sz="2000" b="1" dirty="0">
                <a:latin typeface="+mn-lt"/>
              </a:rPr>
              <a:t>zāļu lietošanas drošumu </a:t>
            </a:r>
            <a:r>
              <a:rPr lang="lv-LV" sz="2000" dirty="0">
                <a:latin typeface="+mn-lt"/>
              </a:rPr>
              <a:t>un vai to lietošana varētu </a:t>
            </a:r>
            <a:r>
              <a:rPr lang="en-US" sz="2000" b="1" dirty="0">
                <a:latin typeface="+mn-lt"/>
              </a:rPr>
              <a:t>u</a:t>
            </a:r>
            <a:r>
              <a:rPr lang="lv-LV" sz="2000" b="1" dirty="0" err="1">
                <a:latin typeface="+mn-lt"/>
              </a:rPr>
              <a:t>zlabot</a:t>
            </a:r>
            <a:r>
              <a:rPr lang="lv-LV" sz="2000" b="1" dirty="0">
                <a:latin typeface="+mn-lt"/>
              </a:rPr>
              <a:t> slimnīcā lietojamo zāļu pieejamību</a:t>
            </a:r>
            <a:r>
              <a:rPr lang="en-US" sz="2000" b="1" dirty="0">
                <a:latin typeface="+mn-lt"/>
              </a:rPr>
              <a:t>;</a:t>
            </a:r>
          </a:p>
          <a:p>
            <a:pPr lvl="1">
              <a:lnSpc>
                <a:spcPct val="110000"/>
              </a:lnSpc>
            </a:pPr>
            <a:r>
              <a:rPr lang="en-US" sz="2000" dirty="0" err="1">
                <a:latin typeface="+mn-lt"/>
              </a:rPr>
              <a:t>Samazināt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papīra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patēriņu</a:t>
            </a:r>
            <a:r>
              <a:rPr lang="en-US" sz="2000" dirty="0">
                <a:latin typeface="+mn-lt"/>
              </a:rPr>
              <a:t>, vides </a:t>
            </a:r>
            <a:r>
              <a:rPr lang="en-US" sz="2000" dirty="0" err="1">
                <a:latin typeface="+mn-lt"/>
              </a:rPr>
              <a:t>piesārņojumu</a:t>
            </a:r>
            <a:r>
              <a:rPr lang="en-US" sz="2000" dirty="0">
                <a:latin typeface="+mn-lt"/>
              </a:rPr>
              <a:t>, </a:t>
            </a:r>
            <a:r>
              <a:rPr lang="en-US" sz="2000" dirty="0" err="1">
                <a:latin typeface="+mn-lt"/>
              </a:rPr>
              <a:t>iespējams</a:t>
            </a:r>
            <a:r>
              <a:rPr lang="en-US" sz="2000" dirty="0">
                <a:latin typeface="+mn-lt"/>
              </a:rPr>
              <a:t>, </a:t>
            </a:r>
            <a:r>
              <a:rPr lang="en-US" sz="2000" dirty="0" err="1">
                <a:latin typeface="+mn-lt"/>
              </a:rPr>
              <a:t>izmaksas</a:t>
            </a:r>
            <a:r>
              <a:rPr lang="en-US" sz="2000" dirty="0">
                <a:latin typeface="+mn-lt"/>
              </a:rPr>
              <a:t>.</a:t>
            </a:r>
            <a:endParaRPr lang="lv-LV" sz="2000" dirty="0">
              <a:latin typeface="+mn-lt"/>
            </a:endParaRPr>
          </a:p>
          <a:p>
            <a:r>
              <a:rPr lang="lv-LV" sz="2000" b="1" dirty="0">
                <a:latin typeface="+mn-lt"/>
              </a:rPr>
              <a:t>P</a:t>
            </a:r>
            <a:r>
              <a:rPr lang="en-US" sz="2000" b="1" dirty="0" err="1">
                <a:latin typeface="+mn-lt"/>
              </a:rPr>
              <a:t>ilotp</a:t>
            </a:r>
            <a:r>
              <a:rPr lang="lv-LV" sz="2000" b="1" dirty="0" err="1">
                <a:latin typeface="+mn-lt"/>
              </a:rPr>
              <a:t>rojektā</a:t>
            </a:r>
            <a:r>
              <a:rPr lang="lv-LV" sz="2000" b="1" dirty="0">
                <a:latin typeface="+mn-lt"/>
              </a:rPr>
              <a:t> </a:t>
            </a:r>
            <a:r>
              <a:rPr lang="en-US" sz="2000" b="1" dirty="0" err="1">
                <a:latin typeface="+mn-lt"/>
              </a:rPr>
              <a:t>ietvars</a:t>
            </a:r>
            <a:r>
              <a:rPr lang="en-US" sz="2000" b="1" dirty="0">
                <a:latin typeface="+mn-lt"/>
              </a:rPr>
              <a:t>:</a:t>
            </a:r>
          </a:p>
          <a:p>
            <a:pPr lvl="1"/>
            <a:r>
              <a:rPr lang="lv-LV" sz="2000" dirty="0">
                <a:latin typeface="+mn-lt"/>
              </a:rPr>
              <a:t>Latvijas Zāļu reģistrā iekļautas </a:t>
            </a:r>
            <a:r>
              <a:rPr lang="en-US" sz="2000" dirty="0" err="1">
                <a:latin typeface="+mn-lt"/>
              </a:rPr>
              <a:t>zāles</a:t>
            </a:r>
            <a:r>
              <a:rPr lang="en-US" sz="2000" dirty="0">
                <a:latin typeface="+mn-lt"/>
              </a:rPr>
              <a:t>,</a:t>
            </a:r>
            <a:endParaRPr lang="en-US" sz="2000" b="1" dirty="0">
              <a:latin typeface="+mn-lt"/>
            </a:endParaRPr>
          </a:p>
          <a:p>
            <a:pPr lvl="1"/>
            <a:r>
              <a:rPr lang="en-US" sz="2000" dirty="0" err="1">
                <a:latin typeface="+mn-lt"/>
              </a:rPr>
              <a:t>Zāles</a:t>
            </a:r>
            <a:r>
              <a:rPr lang="en-US" sz="2000" dirty="0">
                <a:latin typeface="+mn-lt"/>
              </a:rPr>
              <a:t>, </a:t>
            </a:r>
            <a:r>
              <a:rPr lang="en-US" sz="2000" dirty="0" err="1">
                <a:latin typeface="+mn-lt"/>
              </a:rPr>
              <a:t>kuras</a:t>
            </a:r>
            <a:r>
              <a:rPr lang="en-US" sz="2000" dirty="0">
                <a:latin typeface="+mn-lt"/>
              </a:rPr>
              <a:t> </a:t>
            </a:r>
            <a:r>
              <a:rPr lang="lv-LV" sz="2000" b="1" dirty="0">
                <a:latin typeface="+mn-lt"/>
              </a:rPr>
              <a:t>lietojamas tikai slimnīcās</a:t>
            </a:r>
            <a:r>
              <a:rPr lang="en-US" sz="2000" b="1" dirty="0">
                <a:latin typeface="+mn-lt"/>
              </a:rPr>
              <a:t> </a:t>
            </a:r>
            <a:r>
              <a:rPr lang="en-US" sz="2000" dirty="0">
                <a:latin typeface="+mn-lt"/>
              </a:rPr>
              <a:t>un</a:t>
            </a:r>
            <a:r>
              <a:rPr lang="en-US" sz="2000" b="1" dirty="0">
                <a:latin typeface="+mn-lt"/>
              </a:rPr>
              <a:t> </a:t>
            </a:r>
            <a:r>
              <a:rPr lang="lv-LV" sz="2000" b="1" dirty="0">
                <a:latin typeface="+mn-lt"/>
              </a:rPr>
              <a:t>drīkst ievadīt tikai veselības aprūpes speciālisti</a:t>
            </a:r>
            <a:r>
              <a:rPr lang="en-US" sz="2000" b="1" dirty="0">
                <a:latin typeface="+mn-lt"/>
              </a:rPr>
              <a:t>;</a:t>
            </a:r>
          </a:p>
          <a:p>
            <a:pPr lvl="1"/>
            <a:r>
              <a:rPr lang="en-US" sz="2000" b="1" dirty="0" err="1">
                <a:latin typeface="+mn-lt"/>
              </a:rPr>
              <a:t>Sarakstu</a:t>
            </a:r>
            <a:r>
              <a:rPr lang="en-US" sz="2000" b="1" dirty="0">
                <a:latin typeface="+mn-lt"/>
              </a:rPr>
              <a:t> </a:t>
            </a:r>
            <a:r>
              <a:rPr lang="en-US" sz="2000" b="1" dirty="0" err="1">
                <a:latin typeface="+mn-lt"/>
              </a:rPr>
              <a:t>saskaņo</a:t>
            </a:r>
            <a:r>
              <a:rPr lang="en-US" sz="2000" b="1" dirty="0">
                <a:latin typeface="+mn-lt"/>
              </a:rPr>
              <a:t> </a:t>
            </a:r>
            <a:r>
              <a:rPr lang="en-US" sz="2000" b="1" dirty="0" err="1">
                <a:latin typeface="+mn-lt"/>
              </a:rPr>
              <a:t>Zāļu</a:t>
            </a:r>
            <a:r>
              <a:rPr lang="en-US" sz="2000" b="1" dirty="0">
                <a:latin typeface="+mn-lt"/>
              </a:rPr>
              <a:t> </a:t>
            </a:r>
            <a:r>
              <a:rPr lang="en-US" sz="2000" b="1" dirty="0" err="1">
                <a:latin typeface="+mn-lt"/>
              </a:rPr>
              <a:t>valsts</a:t>
            </a:r>
            <a:r>
              <a:rPr lang="en-US" sz="2000" b="1" dirty="0">
                <a:latin typeface="+mn-lt"/>
              </a:rPr>
              <a:t> </a:t>
            </a:r>
            <a:r>
              <a:rPr lang="en-US" sz="2000" b="1" dirty="0" err="1">
                <a:latin typeface="+mn-lt"/>
              </a:rPr>
              <a:t>aģentūra</a:t>
            </a:r>
            <a:r>
              <a:rPr lang="en-US" sz="2000" b="1" dirty="0">
                <a:latin typeface="+mn-lt"/>
              </a:rPr>
              <a:t>.</a:t>
            </a:r>
          </a:p>
          <a:p>
            <a:r>
              <a:rPr lang="en-US" sz="2000" b="1" dirty="0" err="1">
                <a:latin typeface="+mn-lt"/>
              </a:rPr>
              <a:t>Plānotais</a:t>
            </a:r>
            <a:r>
              <a:rPr lang="en-US" sz="2000" b="1" dirty="0">
                <a:latin typeface="+mn-lt"/>
              </a:rPr>
              <a:t> </a:t>
            </a:r>
            <a:r>
              <a:rPr lang="en-US" sz="2000" b="1" dirty="0" err="1">
                <a:latin typeface="+mn-lt"/>
              </a:rPr>
              <a:t>pilotprojekta</a:t>
            </a:r>
            <a:r>
              <a:rPr lang="en-US" sz="2000" b="1" dirty="0">
                <a:latin typeface="+mn-lt"/>
              </a:rPr>
              <a:t> </a:t>
            </a:r>
            <a:r>
              <a:rPr lang="en-US" sz="2000" b="1" dirty="0" err="1">
                <a:latin typeface="+mn-lt"/>
              </a:rPr>
              <a:t>īstenošanas</a:t>
            </a:r>
            <a:r>
              <a:rPr lang="en-US" sz="2000" b="1" dirty="0">
                <a:latin typeface="+mn-lt"/>
              </a:rPr>
              <a:t> </a:t>
            </a:r>
            <a:r>
              <a:rPr lang="en-US" sz="2000" b="1" dirty="0" err="1">
                <a:latin typeface="+mn-lt"/>
              </a:rPr>
              <a:t>laiks</a:t>
            </a:r>
            <a:r>
              <a:rPr lang="en-US" sz="2000" b="1" dirty="0">
                <a:latin typeface="+mn-lt"/>
              </a:rPr>
              <a:t>:</a:t>
            </a:r>
          </a:p>
          <a:p>
            <a:pPr lvl="1"/>
            <a:r>
              <a:rPr lang="en-US" sz="2000" b="1" dirty="0" err="1">
                <a:latin typeface="+mn-lt"/>
              </a:rPr>
              <a:t>Līdz</a:t>
            </a:r>
            <a:r>
              <a:rPr lang="en-US" sz="2000" b="1" dirty="0">
                <a:latin typeface="+mn-lt"/>
              </a:rPr>
              <a:t> 2023. </a:t>
            </a:r>
            <a:r>
              <a:rPr lang="en-US" sz="2000" b="1" dirty="0" err="1">
                <a:latin typeface="+mn-lt"/>
              </a:rPr>
              <a:t>gada</a:t>
            </a:r>
            <a:r>
              <a:rPr lang="en-US" sz="2000" b="1" dirty="0">
                <a:latin typeface="+mn-lt"/>
              </a:rPr>
              <a:t> 31.decembrim.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lv-LV"/>
              <a:t>｜</a:t>
            </a:r>
            <a:fld id="{5FFB51B8-5ED8-409F-AB42-0ECF1AB115BE}" type="slidenum">
              <a:rPr lang="lv-LV" smtClean="0"/>
              <a:pPr/>
              <a:t>3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367460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Pilotprojektā</a:t>
            </a:r>
            <a:r>
              <a:rPr lang="en-US" dirty="0"/>
              <a:t> </a:t>
            </a:r>
            <a:r>
              <a:rPr lang="en-US" dirty="0" err="1"/>
              <a:t>pieteiktās</a:t>
            </a:r>
            <a:r>
              <a:rPr lang="en-US" dirty="0"/>
              <a:t> </a:t>
            </a:r>
            <a:r>
              <a:rPr lang="en-US" dirty="0" err="1"/>
              <a:t>zāles</a:t>
            </a:r>
            <a:endParaRPr lang="lv-LV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6302339" cy="436181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lv-LV" sz="2400" dirty="0" err="1">
                <a:latin typeface="+mn-lt"/>
              </a:rPr>
              <a:t>Latvij</a:t>
            </a:r>
            <a:r>
              <a:rPr lang="en-US" sz="2400" dirty="0">
                <a:latin typeface="+mn-lt"/>
              </a:rPr>
              <a:t>as </a:t>
            </a:r>
            <a:r>
              <a:rPr lang="en-US" sz="2400" dirty="0" err="1">
                <a:latin typeface="+mn-lt"/>
              </a:rPr>
              <a:t>Zāļu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valsts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aģentūrā</a:t>
            </a:r>
            <a:r>
              <a:rPr lang="lv-LV" sz="2400" dirty="0">
                <a:latin typeface="+mn-lt"/>
              </a:rPr>
              <a:t> </a:t>
            </a:r>
            <a:r>
              <a:rPr lang="en-US" sz="2400" dirty="0">
                <a:latin typeface="+mn-lt"/>
              </a:rPr>
              <a:t>tika </a:t>
            </a:r>
            <a:r>
              <a:rPr lang="lv-LV" sz="2400" dirty="0">
                <a:latin typeface="+mn-lt"/>
              </a:rPr>
              <a:t>saņemti pieteikumi </a:t>
            </a:r>
            <a:endParaRPr lang="en-US" sz="2400" dirty="0">
              <a:latin typeface="+mn-lt"/>
            </a:endParaRPr>
          </a:p>
          <a:p>
            <a:pPr lvl="1">
              <a:lnSpc>
                <a:spcPct val="100000"/>
              </a:lnSpc>
            </a:pPr>
            <a:r>
              <a:rPr lang="lv-LV" sz="2400" dirty="0">
                <a:latin typeface="+mn-lt"/>
              </a:rPr>
              <a:t>par </a:t>
            </a:r>
            <a:r>
              <a:rPr lang="lv-LV" sz="2400" b="1" dirty="0">
                <a:latin typeface="+mn-lt"/>
              </a:rPr>
              <a:t>36</a:t>
            </a:r>
            <a:r>
              <a:rPr lang="lv-LV" sz="2400" dirty="0">
                <a:latin typeface="+mn-lt"/>
              </a:rPr>
              <a:t> zālēm aktīvajām vielām </a:t>
            </a:r>
            <a:endParaRPr lang="en-US" sz="2400" dirty="0">
              <a:latin typeface="+mn-lt"/>
            </a:endParaRPr>
          </a:p>
          <a:p>
            <a:pPr lvl="1">
              <a:lnSpc>
                <a:spcPct val="100000"/>
              </a:lnSpc>
            </a:pPr>
            <a:r>
              <a:rPr lang="lv-LV" sz="2400" dirty="0">
                <a:latin typeface="+mn-lt"/>
              </a:rPr>
              <a:t>no </a:t>
            </a:r>
            <a:r>
              <a:rPr lang="lv-LV" sz="2400" b="1" dirty="0">
                <a:latin typeface="+mn-lt"/>
              </a:rPr>
              <a:t>13</a:t>
            </a:r>
            <a:r>
              <a:rPr lang="lv-LV" sz="2400" dirty="0">
                <a:latin typeface="+mn-lt"/>
              </a:rPr>
              <a:t> zāļu reģistrācijas apliecības īpašniekiem. </a:t>
            </a:r>
          </a:p>
          <a:p>
            <a:pPr>
              <a:lnSpc>
                <a:spcPct val="100000"/>
              </a:lnSpc>
            </a:pPr>
            <a:r>
              <a:rPr lang="lv-LV" sz="2400" dirty="0">
                <a:latin typeface="+mn-lt"/>
              </a:rPr>
              <a:t>Pilotprojektā tik</a:t>
            </a:r>
            <a:r>
              <a:rPr lang="en-US" sz="2400" dirty="0">
                <a:latin typeface="+mn-lt"/>
              </a:rPr>
              <a:t>a</a:t>
            </a:r>
            <a:r>
              <a:rPr lang="lv-LV" sz="2400" dirty="0">
                <a:latin typeface="+mn-lt"/>
              </a:rPr>
              <a:t> iekļautas zāles, kuru izsniegšanas kārtība ir:</a:t>
            </a:r>
          </a:p>
          <a:p>
            <a:pPr lvl="1">
              <a:lnSpc>
                <a:spcPct val="100000"/>
              </a:lnSpc>
            </a:pPr>
            <a:r>
              <a:rPr lang="lv-LV" sz="2400" b="1" dirty="0" err="1">
                <a:latin typeface="+mn-lt"/>
              </a:rPr>
              <a:t>Pr.II</a:t>
            </a:r>
            <a:r>
              <a:rPr lang="lv-LV" sz="2400" b="1" dirty="0">
                <a:latin typeface="+mn-lt"/>
              </a:rPr>
              <a:t> </a:t>
            </a:r>
            <a:r>
              <a:rPr lang="lv-LV" sz="2400" b="1" dirty="0" err="1">
                <a:latin typeface="+mn-lt"/>
              </a:rPr>
              <a:t>stac</a:t>
            </a:r>
            <a:r>
              <a:rPr lang="lv-LV" sz="2400" b="1" dirty="0">
                <a:latin typeface="+mn-lt"/>
              </a:rPr>
              <a:t>.</a:t>
            </a:r>
            <a:r>
              <a:rPr lang="en-US" sz="2400" dirty="0">
                <a:latin typeface="+mn-lt"/>
              </a:rPr>
              <a:t>;</a:t>
            </a:r>
            <a:endParaRPr lang="lv-LV" sz="2400" dirty="0">
              <a:latin typeface="+mn-lt"/>
            </a:endParaRPr>
          </a:p>
          <a:p>
            <a:pPr lvl="1">
              <a:lnSpc>
                <a:spcPct val="100000"/>
              </a:lnSpc>
            </a:pPr>
            <a:r>
              <a:rPr lang="lv-LV" sz="2400" dirty="0">
                <a:latin typeface="+mn-lt"/>
              </a:rPr>
              <a:t>Recepšu zāles Pr., ja tās </a:t>
            </a:r>
            <a:r>
              <a:rPr lang="lv-LV" sz="2400" b="1" dirty="0">
                <a:latin typeface="+mn-lt"/>
              </a:rPr>
              <a:t>netiek izplatītas ambulatori</a:t>
            </a:r>
            <a:r>
              <a:rPr lang="lv-LV" sz="2400" dirty="0">
                <a:latin typeface="+mn-lt"/>
              </a:rPr>
              <a:t> vai lietošanai mājas apstākļos</a:t>
            </a:r>
          </a:p>
          <a:p>
            <a:endParaRPr lang="lv-LV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lv-LV"/>
              <a:t>｜</a:t>
            </a:r>
            <a:fld id="{5FFB51B8-5ED8-409F-AB42-0ECF1AB115BE}" type="slidenum">
              <a:rPr lang="lv-LV" smtClean="0"/>
              <a:pPr/>
              <a:t>4</a:t>
            </a:fld>
            <a:endParaRPr lang="lv-LV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0533EEA-AF67-478E-B148-5396C99C8A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5056" y="1506396"/>
            <a:ext cx="4589261" cy="46810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16305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Atgriezeniskā</a:t>
            </a:r>
            <a:r>
              <a:rPr lang="en-US" dirty="0"/>
              <a:t> </a:t>
            </a:r>
            <a:r>
              <a:rPr lang="en-US" dirty="0" err="1"/>
              <a:t>saite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6302339" cy="4361817"/>
          </a:xfrm>
        </p:spPr>
        <p:txBody>
          <a:bodyPr>
            <a:normAutofit/>
          </a:bodyPr>
          <a:lstStyle/>
          <a:p>
            <a:r>
              <a:rPr lang="en-US" sz="2000" dirty="0" err="1">
                <a:latin typeface="+mn-lt"/>
              </a:rPr>
              <a:t>Informācija</a:t>
            </a:r>
            <a:r>
              <a:rPr lang="en-US" sz="2000" dirty="0">
                <a:latin typeface="+mn-lt"/>
              </a:rPr>
              <a:t>, </a:t>
            </a:r>
            <a:r>
              <a:rPr lang="en-US" sz="2000" dirty="0" err="1">
                <a:latin typeface="+mn-lt"/>
              </a:rPr>
              <a:t>viedokļi</a:t>
            </a:r>
            <a:r>
              <a:rPr lang="en-US" sz="2000" dirty="0">
                <a:latin typeface="+mn-lt"/>
              </a:rPr>
              <a:t> un </a:t>
            </a:r>
            <a:r>
              <a:rPr lang="en-US" sz="2000" dirty="0" err="1">
                <a:latin typeface="+mn-lt"/>
              </a:rPr>
              <a:t>pieredze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Baltijas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valstu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zāļu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aģentūru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izvērtēšanai</a:t>
            </a:r>
            <a:r>
              <a:rPr lang="en-US" sz="2000" dirty="0">
                <a:latin typeface="+mn-lt"/>
              </a:rPr>
              <a:t>:</a:t>
            </a:r>
          </a:p>
          <a:p>
            <a:pPr lvl="1"/>
            <a:r>
              <a:rPr lang="en-US" sz="2000" b="1" dirty="0" err="1">
                <a:latin typeface="+mn-lt"/>
              </a:rPr>
              <a:t>Informācija</a:t>
            </a:r>
            <a:r>
              <a:rPr lang="en-US" sz="2000" b="1" dirty="0">
                <a:latin typeface="+mn-lt"/>
              </a:rPr>
              <a:t> no </a:t>
            </a:r>
            <a:r>
              <a:rPr lang="en-US" sz="2000" b="1" dirty="0" err="1">
                <a:latin typeface="+mn-lt"/>
              </a:rPr>
              <a:t>slimnīcām</a:t>
            </a:r>
            <a:r>
              <a:rPr lang="en-US" sz="2000" b="1" dirty="0">
                <a:latin typeface="+mn-lt"/>
              </a:rPr>
              <a:t>,</a:t>
            </a:r>
          </a:p>
          <a:p>
            <a:pPr lvl="1"/>
            <a:r>
              <a:rPr lang="en-US" sz="2000" b="1" dirty="0" err="1">
                <a:latin typeface="+mn-lt"/>
              </a:rPr>
              <a:t>Informācija</a:t>
            </a:r>
            <a:r>
              <a:rPr lang="en-US" sz="2000" b="1" dirty="0">
                <a:latin typeface="+mn-lt"/>
              </a:rPr>
              <a:t> no </a:t>
            </a:r>
            <a:r>
              <a:rPr lang="en-US" sz="2000" b="1" dirty="0" err="1">
                <a:latin typeface="+mn-lt"/>
              </a:rPr>
              <a:t>reģistrācijas</a:t>
            </a:r>
            <a:r>
              <a:rPr lang="en-US" sz="2000" b="1" dirty="0">
                <a:latin typeface="+mn-lt"/>
              </a:rPr>
              <a:t> </a:t>
            </a:r>
            <a:r>
              <a:rPr lang="en-US" sz="2000" b="1" dirty="0" err="1">
                <a:latin typeface="+mn-lt"/>
              </a:rPr>
              <a:t>apliecības</a:t>
            </a:r>
            <a:r>
              <a:rPr lang="en-US" sz="2000" b="1" dirty="0">
                <a:latin typeface="+mn-lt"/>
              </a:rPr>
              <a:t> </a:t>
            </a:r>
            <a:r>
              <a:rPr lang="en-US" sz="2000" b="1" dirty="0" err="1">
                <a:latin typeface="+mn-lt"/>
              </a:rPr>
              <a:t>īpašniekiem</a:t>
            </a:r>
            <a:r>
              <a:rPr lang="en-US" sz="2000" b="1" dirty="0">
                <a:latin typeface="+mn-lt"/>
              </a:rPr>
              <a:t>,</a:t>
            </a:r>
          </a:p>
          <a:p>
            <a:pPr lvl="1"/>
            <a:r>
              <a:rPr lang="en-US" sz="2000" b="1" dirty="0" err="1">
                <a:latin typeface="+mn-lt"/>
              </a:rPr>
              <a:t>Aģentūru</a:t>
            </a:r>
            <a:r>
              <a:rPr lang="en-US" sz="2000" b="1" dirty="0">
                <a:latin typeface="+mn-lt"/>
              </a:rPr>
              <a:t> </a:t>
            </a:r>
            <a:r>
              <a:rPr lang="en-US" sz="2000" b="1" dirty="0" err="1">
                <a:latin typeface="+mn-lt"/>
              </a:rPr>
              <a:t>rīcībā</a:t>
            </a:r>
            <a:r>
              <a:rPr lang="en-US" sz="2000" b="1" dirty="0">
                <a:latin typeface="+mn-lt"/>
              </a:rPr>
              <a:t> </a:t>
            </a:r>
            <a:r>
              <a:rPr lang="en-US" sz="2000" b="1" dirty="0" err="1">
                <a:latin typeface="+mn-lt"/>
              </a:rPr>
              <a:t>esošie</a:t>
            </a:r>
            <a:r>
              <a:rPr lang="en-US" sz="2000" b="1" dirty="0">
                <a:latin typeface="+mn-lt"/>
              </a:rPr>
              <a:t> </a:t>
            </a:r>
            <a:r>
              <a:rPr lang="en-US" sz="2000" b="1" dirty="0" err="1">
                <a:latin typeface="+mn-lt"/>
              </a:rPr>
              <a:t>dati</a:t>
            </a:r>
            <a:r>
              <a:rPr lang="en-US" sz="2000" b="1" dirty="0">
                <a:latin typeface="+mn-lt"/>
              </a:rPr>
              <a:t>.</a:t>
            </a:r>
          </a:p>
          <a:p>
            <a:pPr lvl="1"/>
            <a:endParaRPr lang="en-US" sz="2000" b="1" dirty="0">
              <a:latin typeface="+mn-lt"/>
            </a:endParaRPr>
          </a:p>
          <a:p>
            <a:r>
              <a:rPr lang="en-US" sz="2000" dirty="0">
                <a:latin typeface="+mn-lt"/>
              </a:rPr>
              <a:t>T</a:t>
            </a:r>
            <a:r>
              <a:rPr lang="lv-LV" sz="2000" dirty="0">
                <a:latin typeface="+mn-lt"/>
              </a:rPr>
              <a:t>iks vērtēts, vai e-</a:t>
            </a:r>
            <a:r>
              <a:rPr lang="en-US" sz="2000" dirty="0" err="1">
                <a:latin typeface="+mn-lt"/>
              </a:rPr>
              <a:t>lietošanas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instrukcijas</a:t>
            </a:r>
            <a:r>
              <a:rPr lang="en-US" sz="2000" dirty="0">
                <a:latin typeface="+mn-lt"/>
              </a:rPr>
              <a:t> </a:t>
            </a:r>
            <a:r>
              <a:rPr lang="lv-LV" sz="2000" dirty="0">
                <a:latin typeface="+mn-lt"/>
              </a:rPr>
              <a:t>izmantošana nodrošina</a:t>
            </a:r>
            <a:r>
              <a:rPr lang="en-US" sz="2000" dirty="0">
                <a:latin typeface="+mn-lt"/>
              </a:rPr>
              <a:t>:</a:t>
            </a:r>
          </a:p>
          <a:p>
            <a:pPr lvl="1"/>
            <a:r>
              <a:rPr lang="lv-LV" sz="2000" b="1" dirty="0">
                <a:latin typeface="+mn-lt"/>
              </a:rPr>
              <a:t>nepieciešamās informācijas pieejamību, </a:t>
            </a:r>
            <a:endParaRPr lang="en-US" sz="2000" b="1" dirty="0">
              <a:latin typeface="+mn-lt"/>
            </a:endParaRPr>
          </a:p>
          <a:p>
            <a:pPr lvl="1"/>
            <a:r>
              <a:rPr lang="lv-LV" sz="2000" b="1" dirty="0">
                <a:latin typeface="+mn-lt"/>
              </a:rPr>
              <a:t>zāļu lietošanas drošumu. </a:t>
            </a:r>
            <a:endParaRPr lang="en-US" sz="2000" dirty="0">
              <a:latin typeface="+mn-lt"/>
            </a:endParaRPr>
          </a:p>
          <a:p>
            <a:endParaRPr lang="lv-LV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lv-LV"/>
              <a:t>｜</a:t>
            </a:r>
            <a:fld id="{5FFB51B8-5ED8-409F-AB42-0ECF1AB115BE}" type="slidenum">
              <a:rPr lang="lv-LV" smtClean="0"/>
              <a:pPr/>
              <a:t>5</a:t>
            </a:fld>
            <a:endParaRPr lang="lv-LV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879FF6B-47C6-49C3-BA86-89C553B085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494" y="1204012"/>
            <a:ext cx="3601306" cy="498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347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Projektā</a:t>
            </a:r>
            <a:r>
              <a:rPr lang="en-US" dirty="0"/>
              <a:t> </a:t>
            </a:r>
            <a:r>
              <a:rPr lang="en-US" dirty="0" err="1"/>
              <a:t>iekļautās</a:t>
            </a:r>
            <a:r>
              <a:rPr lang="en-US" dirty="0"/>
              <a:t> </a:t>
            </a:r>
            <a:r>
              <a:rPr lang="en-US" dirty="0" err="1"/>
              <a:t>zāles</a:t>
            </a:r>
            <a:endParaRPr lang="lv-LV" dirty="0"/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9A9683C7-FDF5-4DC1-A759-8928C9AE2D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2097812"/>
              </p:ext>
            </p:extLst>
          </p:nvPr>
        </p:nvGraphicFramePr>
        <p:xfrm>
          <a:off x="942975" y="1314446"/>
          <a:ext cx="10515600" cy="54435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7985">
                  <a:extLst>
                    <a:ext uri="{9D8B030D-6E8A-4147-A177-3AD203B41FA5}">
                      <a16:colId xmlns:a16="http://schemas.microsoft.com/office/drawing/2014/main" val="4222785068"/>
                    </a:ext>
                  </a:extLst>
                </a:gridCol>
                <a:gridCol w="2548255">
                  <a:extLst>
                    <a:ext uri="{9D8B030D-6E8A-4147-A177-3AD203B41FA5}">
                      <a16:colId xmlns:a16="http://schemas.microsoft.com/office/drawing/2014/main" val="4277900133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327871751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237262607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785451228"/>
                    </a:ext>
                  </a:extLst>
                </a:gridCol>
              </a:tblGrid>
              <a:tr h="360136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Reģistrācijas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apliecības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īpašnieks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Zāļu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nosaukums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Valsts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0685353"/>
                  </a:ext>
                </a:extLst>
              </a:tr>
              <a:tr h="36013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Igaunija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Latvija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Lietuva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838116970"/>
                  </a:ext>
                </a:extLst>
              </a:tr>
              <a:tr h="360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AstraZeneca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Imfinzi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6350" marR="6350" marT="635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1647240793"/>
                  </a:ext>
                </a:extLst>
              </a:tr>
              <a:tr h="360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Bayer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Avelox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inf sol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6350" marR="6350" marT="635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3995784228"/>
                  </a:ext>
                </a:extLst>
              </a:tr>
              <a:tr h="360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Nimotop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infusion solution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6350" marR="6350" marT="635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2585707656"/>
                  </a:ext>
                </a:extLst>
              </a:tr>
              <a:tr h="360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Primovist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6350" marR="6350" marT="635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3419333036"/>
                  </a:ext>
                </a:extLst>
              </a:tr>
              <a:tr h="360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Urografin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76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6350" marR="6350" marT="635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1345080850"/>
                  </a:ext>
                </a:extLst>
              </a:tr>
              <a:tr h="360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Boehringer Ingelheim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Metalyse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8000 and 10 000 units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6350" marR="6350" marT="635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1144914799"/>
                  </a:ext>
                </a:extLst>
              </a:tr>
              <a:tr h="360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Elme Messer Gaas 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Medicīniskais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skābeklis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(</a:t>
                      </a:r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konkrēti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tilpumi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)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6350" marR="6350" marT="635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2034183638"/>
                  </a:ext>
                </a:extLst>
              </a:tr>
              <a:tr h="360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Kalceks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Cisatracurium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Kalceks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6350" marR="6350" marT="635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62250832"/>
                  </a:ext>
                </a:extLst>
              </a:tr>
              <a:tr h="360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Kevelt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Prostenoon-geel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1 mg and 2 mg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6350" marR="6350" marT="635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3052576628"/>
                  </a:ext>
                </a:extLst>
              </a:tr>
              <a:tr h="360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Pfizer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Zavicefta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6350" marR="6350" marT="635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4109231952"/>
                  </a:ext>
                </a:extLst>
              </a:tr>
              <a:tr h="360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Zyvoxid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6350" marR="6350" marT="635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2181969378"/>
                  </a:ext>
                </a:extLst>
              </a:tr>
              <a:tr h="360136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Novartis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Simulect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20 mg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6350" marR="6350" marT="635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3335410671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lv-LV"/>
              <a:t>｜</a:t>
            </a:r>
            <a:fld id="{5FFB51B8-5ED8-409F-AB42-0ECF1AB115BE}" type="slidenum">
              <a:rPr lang="lv-LV" smtClean="0"/>
              <a:pPr/>
              <a:t>6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853014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Atgādinājums</a:t>
            </a:r>
            <a:r>
              <a:rPr lang="en-US" dirty="0"/>
              <a:t> r</a:t>
            </a:r>
            <a:r>
              <a:rPr lang="lv-LV" dirty="0" err="1"/>
              <a:t>eģistrācijas</a:t>
            </a:r>
            <a:r>
              <a:rPr lang="lv-LV" dirty="0"/>
              <a:t> apliecības īpašnieku ievērībai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4"/>
            <a:ext cx="6343436" cy="4361817"/>
          </a:xfrm>
        </p:spPr>
        <p:txBody>
          <a:bodyPr>
            <a:normAutofit/>
          </a:bodyPr>
          <a:lstStyle/>
          <a:p>
            <a:r>
              <a:rPr lang="lv-LV" sz="2200" dirty="0">
                <a:latin typeface="+mn-lt"/>
              </a:rPr>
              <a:t>Ja uz ārējā iepakojuma papildus vēlas</a:t>
            </a:r>
            <a:r>
              <a:rPr lang="en-US" sz="2200" dirty="0">
                <a:latin typeface="+mn-lt"/>
              </a:rPr>
              <a:t> </a:t>
            </a:r>
            <a:r>
              <a:rPr lang="en-US" sz="2200" dirty="0" err="1">
                <a:latin typeface="+mn-lt"/>
              </a:rPr>
              <a:t>jaunu</a:t>
            </a:r>
            <a:r>
              <a:rPr lang="lv-LV" sz="2200" dirty="0">
                <a:latin typeface="+mn-lt"/>
              </a:rPr>
              <a:t> </a:t>
            </a:r>
            <a:r>
              <a:rPr lang="lv-LV" sz="2200" b="1" dirty="0">
                <a:latin typeface="+mn-lt"/>
              </a:rPr>
              <a:t>QR kodu </a:t>
            </a:r>
            <a:r>
              <a:rPr lang="en-US" sz="2200" dirty="0" err="1">
                <a:latin typeface="+mn-lt"/>
              </a:rPr>
              <a:t>ir</a:t>
            </a:r>
            <a:r>
              <a:rPr lang="en-US" sz="2200" dirty="0">
                <a:latin typeface="+mn-lt"/>
              </a:rPr>
              <a:t> </a:t>
            </a:r>
            <a:r>
              <a:rPr lang="en-US" sz="2200" dirty="0" err="1">
                <a:latin typeface="+mn-lt"/>
              </a:rPr>
              <a:t>jāsaskaņo</a:t>
            </a:r>
            <a:r>
              <a:rPr lang="lv-LV" sz="2200" dirty="0">
                <a:latin typeface="+mn-lt"/>
              </a:rPr>
              <a:t> </a:t>
            </a:r>
            <a:r>
              <a:rPr lang="lv-LV" sz="2200" b="1" dirty="0">
                <a:latin typeface="+mn-lt"/>
              </a:rPr>
              <a:t>izmaiņas zāļu reģistrācijas dokumentācijā</a:t>
            </a:r>
            <a:r>
              <a:rPr lang="en-US" sz="2200" dirty="0">
                <a:latin typeface="+mn-lt"/>
              </a:rPr>
              <a:t>;</a:t>
            </a:r>
            <a:endParaRPr lang="lv-LV" sz="2200" dirty="0">
              <a:latin typeface="+mn-lt"/>
            </a:endParaRPr>
          </a:p>
          <a:p>
            <a:r>
              <a:rPr lang="lv-LV" sz="2200" dirty="0">
                <a:latin typeface="+mn-lt"/>
              </a:rPr>
              <a:t>QR kods ≠ e</a:t>
            </a:r>
            <a:r>
              <a:rPr lang="en-US" sz="2200" dirty="0">
                <a:latin typeface="+mn-lt"/>
              </a:rPr>
              <a:t>-</a:t>
            </a:r>
            <a:r>
              <a:rPr lang="lv-LV" sz="2200" dirty="0">
                <a:latin typeface="+mn-lt"/>
              </a:rPr>
              <a:t>lietošanas instrukcija (e-PIL)</a:t>
            </a:r>
            <a:r>
              <a:rPr lang="en-US" sz="2200" dirty="0">
                <a:latin typeface="+mn-lt"/>
              </a:rPr>
              <a:t>.</a:t>
            </a:r>
            <a:endParaRPr lang="lv-LV" sz="2200" dirty="0">
              <a:latin typeface="+mn-lt"/>
            </a:endParaRPr>
          </a:p>
          <a:p>
            <a:r>
              <a:rPr lang="lv-LV" sz="2200" dirty="0">
                <a:latin typeface="+mn-lt"/>
              </a:rPr>
              <a:t>Pilotprojekta </a:t>
            </a:r>
            <a:r>
              <a:rPr lang="lv-LV" sz="2200" dirty="0" err="1">
                <a:latin typeface="+mn-lt"/>
              </a:rPr>
              <a:t>ie</a:t>
            </a:r>
            <a:r>
              <a:rPr lang="en-US" sz="2200" dirty="0" err="1">
                <a:latin typeface="+mn-lt"/>
              </a:rPr>
              <a:t>kļautajām</a:t>
            </a:r>
            <a:r>
              <a:rPr lang="lv-LV" sz="2200" dirty="0">
                <a:latin typeface="+mn-lt"/>
              </a:rPr>
              <a:t> zālēm </a:t>
            </a:r>
            <a:r>
              <a:rPr lang="en-US" sz="2200" b="1" dirty="0">
                <a:latin typeface="+mn-lt"/>
              </a:rPr>
              <a:t>nav</a:t>
            </a:r>
            <a:r>
              <a:rPr lang="lv-LV" sz="2200" b="1" dirty="0">
                <a:latin typeface="+mn-lt"/>
              </a:rPr>
              <a:t> piemēro</a:t>
            </a:r>
            <a:r>
              <a:rPr lang="en-US" sz="2200" b="1" dirty="0" err="1">
                <a:latin typeface="+mn-lt"/>
              </a:rPr>
              <a:t>jami</a:t>
            </a:r>
            <a:r>
              <a:rPr lang="lv-LV" sz="2200" b="1" dirty="0">
                <a:latin typeface="+mn-lt"/>
              </a:rPr>
              <a:t> izņēmumi</a:t>
            </a:r>
            <a:r>
              <a:rPr lang="lv-LV" sz="2200" dirty="0">
                <a:latin typeface="+mn-lt"/>
              </a:rPr>
              <a:t>, piemēram, par papīra </a:t>
            </a:r>
            <a:r>
              <a:rPr lang="en-US" sz="2200" dirty="0" err="1">
                <a:latin typeface="+mn-lt"/>
              </a:rPr>
              <a:t>instrukcijas</a:t>
            </a:r>
            <a:r>
              <a:rPr lang="lv-LV" sz="2200" dirty="0">
                <a:latin typeface="+mn-lt"/>
              </a:rPr>
              <a:t> pievienošanu dažiem iepakojumiem</a:t>
            </a:r>
            <a:r>
              <a:rPr lang="en-US" sz="2200" dirty="0">
                <a:latin typeface="+mn-lt"/>
              </a:rPr>
              <a:t>;</a:t>
            </a:r>
          </a:p>
          <a:p>
            <a:r>
              <a:rPr lang="en-US" sz="2200" dirty="0">
                <a:latin typeface="+mn-lt"/>
              </a:rPr>
              <a:t>P</a:t>
            </a:r>
            <a:r>
              <a:rPr lang="lv-LV" sz="2200" dirty="0" err="1">
                <a:latin typeface="+mn-lt"/>
              </a:rPr>
              <a:t>ārtrauc</a:t>
            </a:r>
            <a:r>
              <a:rPr lang="en-US" sz="2200" dirty="0" err="1">
                <a:latin typeface="+mn-lt"/>
              </a:rPr>
              <a:t>ot</a:t>
            </a:r>
            <a:r>
              <a:rPr lang="lv-LV" sz="2200" dirty="0">
                <a:latin typeface="+mn-lt"/>
              </a:rPr>
              <a:t> dalību </a:t>
            </a:r>
            <a:r>
              <a:rPr lang="en-US" sz="2200" dirty="0">
                <a:latin typeface="+mn-lt"/>
              </a:rPr>
              <a:t>pilot</a:t>
            </a:r>
            <a:r>
              <a:rPr lang="lv-LV" sz="2200" dirty="0">
                <a:latin typeface="+mn-lt"/>
              </a:rPr>
              <a:t>projektā</a:t>
            </a:r>
            <a:r>
              <a:rPr lang="en-US" sz="2200" dirty="0">
                <a:latin typeface="+mn-lt"/>
              </a:rPr>
              <a:t>,</a:t>
            </a:r>
            <a:r>
              <a:rPr lang="lv-LV" sz="2200" dirty="0">
                <a:latin typeface="+mn-lt"/>
              </a:rPr>
              <a:t> </a:t>
            </a:r>
            <a:r>
              <a:rPr lang="lv-LV" sz="2200" b="1" dirty="0">
                <a:latin typeface="+mn-lt"/>
              </a:rPr>
              <a:t>nākošā </a:t>
            </a:r>
            <a:r>
              <a:rPr lang="en-US" sz="2200" b="1" dirty="0" err="1">
                <a:latin typeface="+mn-lt"/>
              </a:rPr>
              <a:t>zāļu</a:t>
            </a:r>
            <a:r>
              <a:rPr lang="en-US" sz="2200" b="1" dirty="0">
                <a:latin typeface="+mn-lt"/>
              </a:rPr>
              <a:t> </a:t>
            </a:r>
            <a:r>
              <a:rPr lang="lv-LV" sz="2200" b="1" dirty="0">
                <a:latin typeface="+mn-lt"/>
              </a:rPr>
              <a:t>sērija </a:t>
            </a:r>
            <a:r>
              <a:rPr lang="en-US" sz="2200" dirty="0" err="1">
                <a:latin typeface="+mn-lt"/>
              </a:rPr>
              <a:t>jā</a:t>
            </a:r>
            <a:r>
              <a:rPr lang="lv-LV" sz="2200" dirty="0" err="1">
                <a:latin typeface="+mn-lt"/>
              </a:rPr>
              <a:t>izlai</a:t>
            </a:r>
            <a:r>
              <a:rPr lang="en-US" sz="2200" dirty="0">
                <a:latin typeface="+mn-lt"/>
              </a:rPr>
              <a:t>ž</a:t>
            </a:r>
            <a:r>
              <a:rPr lang="lv-LV" sz="2200" dirty="0">
                <a:latin typeface="+mn-lt"/>
              </a:rPr>
              <a:t> ar </a:t>
            </a:r>
            <a:r>
              <a:rPr lang="en-US" sz="2200" dirty="0" err="1">
                <a:latin typeface="+mn-lt"/>
              </a:rPr>
              <a:t>katram</a:t>
            </a:r>
            <a:r>
              <a:rPr lang="en-US" sz="2200" dirty="0">
                <a:latin typeface="+mn-lt"/>
              </a:rPr>
              <a:t> </a:t>
            </a:r>
            <a:r>
              <a:rPr lang="en-US" sz="2200" dirty="0" err="1">
                <a:latin typeface="+mn-lt"/>
              </a:rPr>
              <a:t>zāļu</a:t>
            </a:r>
            <a:r>
              <a:rPr lang="en-US" sz="2200" dirty="0">
                <a:latin typeface="+mn-lt"/>
              </a:rPr>
              <a:t> </a:t>
            </a:r>
            <a:r>
              <a:rPr lang="en-US" sz="2200" dirty="0" err="1">
                <a:latin typeface="+mn-lt"/>
              </a:rPr>
              <a:t>iepakojumam</a:t>
            </a:r>
            <a:r>
              <a:rPr lang="en-US" sz="2200" dirty="0">
                <a:latin typeface="+mn-lt"/>
              </a:rPr>
              <a:t> </a:t>
            </a:r>
            <a:r>
              <a:rPr lang="en-US" sz="2200" dirty="0" err="1">
                <a:latin typeface="+mn-lt"/>
              </a:rPr>
              <a:t>pievienotu</a:t>
            </a:r>
            <a:r>
              <a:rPr lang="en-US" sz="2200" dirty="0">
                <a:latin typeface="+mn-lt"/>
              </a:rPr>
              <a:t> </a:t>
            </a:r>
            <a:r>
              <a:rPr lang="lv-LV" sz="2200" b="1" dirty="0">
                <a:latin typeface="+mn-lt"/>
              </a:rPr>
              <a:t>papīra </a:t>
            </a:r>
            <a:r>
              <a:rPr lang="en-US" sz="2200" b="1" dirty="0" err="1">
                <a:latin typeface="+mn-lt"/>
              </a:rPr>
              <a:t>lietošanas</a:t>
            </a:r>
            <a:r>
              <a:rPr lang="en-US" sz="2200" b="1" dirty="0">
                <a:latin typeface="+mn-lt"/>
              </a:rPr>
              <a:t> </a:t>
            </a:r>
            <a:r>
              <a:rPr lang="en-US" sz="2200" b="1" dirty="0" err="1">
                <a:latin typeface="+mn-lt"/>
              </a:rPr>
              <a:t>instrukciju</a:t>
            </a:r>
            <a:r>
              <a:rPr lang="en-US" sz="2200" b="1" dirty="0">
                <a:latin typeface="+mn-lt"/>
              </a:rPr>
              <a:t>.</a:t>
            </a:r>
            <a:endParaRPr lang="lv-LV" sz="2200" b="1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lv-LV"/>
              <a:t>｜</a:t>
            </a:r>
            <a:fld id="{5FFB51B8-5ED8-409F-AB42-0ECF1AB115BE}" type="slidenum">
              <a:rPr lang="lv-LV" smtClean="0"/>
              <a:pPr/>
              <a:t>7</a:t>
            </a:fld>
            <a:endParaRPr lang="lv-LV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0533EEA-AF67-478E-B148-5396C99C8A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5056" y="1506396"/>
            <a:ext cx="4589261" cy="46810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174158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Tālāka</a:t>
            </a:r>
            <a:r>
              <a:rPr lang="en-US" dirty="0"/>
              <a:t> </a:t>
            </a:r>
            <a:r>
              <a:rPr lang="en-US" dirty="0" err="1"/>
              <a:t>pilotprojekta</a:t>
            </a:r>
            <a:r>
              <a:rPr lang="en-US" dirty="0"/>
              <a:t> </a:t>
            </a:r>
            <a:r>
              <a:rPr lang="en-US" dirty="0" err="1"/>
              <a:t>norise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4"/>
            <a:ext cx="10227066" cy="4361817"/>
          </a:xfrm>
        </p:spPr>
        <p:txBody>
          <a:bodyPr>
            <a:normAutofit/>
          </a:bodyPr>
          <a:lstStyle/>
          <a:p>
            <a:r>
              <a:rPr lang="lv-LV" sz="2200" dirty="0">
                <a:latin typeface="+mn-lt"/>
              </a:rPr>
              <a:t>Projekta plānotais sākums</a:t>
            </a:r>
            <a:r>
              <a:rPr lang="en-US" sz="2200" dirty="0">
                <a:latin typeface="+mn-lt"/>
              </a:rPr>
              <a:t> -</a:t>
            </a:r>
            <a:r>
              <a:rPr lang="lv-LV" sz="2200" dirty="0">
                <a:latin typeface="+mn-lt"/>
              </a:rPr>
              <a:t> </a:t>
            </a:r>
            <a:r>
              <a:rPr lang="lv-LV" sz="2200" b="1" dirty="0">
                <a:latin typeface="+mn-lt"/>
              </a:rPr>
              <a:t>2022. gada 1. janvāris</a:t>
            </a:r>
            <a:r>
              <a:rPr lang="en-US" sz="2200" dirty="0">
                <a:latin typeface="+mn-lt"/>
              </a:rPr>
              <a:t>;</a:t>
            </a:r>
            <a:endParaRPr lang="lv-LV" sz="2200" dirty="0">
              <a:latin typeface="+mn-lt"/>
            </a:endParaRPr>
          </a:p>
          <a:p>
            <a:r>
              <a:rPr lang="en-US" sz="2200" dirty="0" err="1">
                <a:latin typeface="+mn-lt"/>
              </a:rPr>
              <a:t>Baltijas</a:t>
            </a:r>
            <a:r>
              <a:rPr lang="en-US" sz="2200" dirty="0">
                <a:latin typeface="+mn-lt"/>
              </a:rPr>
              <a:t> </a:t>
            </a:r>
            <a:r>
              <a:rPr lang="en-US" sz="2200" dirty="0" err="1">
                <a:latin typeface="+mn-lt"/>
              </a:rPr>
              <a:t>aģentūras</a:t>
            </a:r>
            <a:r>
              <a:rPr lang="en-US" sz="2200" dirty="0">
                <a:latin typeface="+mn-lt"/>
              </a:rPr>
              <a:t> ir </a:t>
            </a:r>
            <a:r>
              <a:rPr lang="en-US" sz="2200" dirty="0" err="1">
                <a:latin typeface="+mn-lt"/>
              </a:rPr>
              <a:t>publicējušas</a:t>
            </a:r>
            <a:r>
              <a:rPr lang="en-US" sz="2200" dirty="0">
                <a:latin typeface="+mn-lt"/>
              </a:rPr>
              <a:t> un </a:t>
            </a:r>
            <a:r>
              <a:rPr lang="en-US" sz="2200" dirty="0" err="1">
                <a:latin typeface="+mn-lt"/>
              </a:rPr>
              <a:t>uzturēs</a:t>
            </a:r>
            <a:r>
              <a:rPr lang="en-US" sz="2200" dirty="0">
                <a:latin typeface="+mn-lt"/>
              </a:rPr>
              <a:t> </a:t>
            </a:r>
            <a:r>
              <a:rPr lang="en-US" sz="2200" dirty="0" err="1">
                <a:latin typeface="+mn-lt"/>
              </a:rPr>
              <a:t>aktuālo</a:t>
            </a:r>
            <a:r>
              <a:rPr lang="en-US" sz="2200" dirty="0">
                <a:latin typeface="+mn-lt"/>
              </a:rPr>
              <a:t> </a:t>
            </a:r>
            <a:r>
              <a:rPr lang="en-US" sz="2200" dirty="0" err="1">
                <a:latin typeface="+mn-lt"/>
              </a:rPr>
              <a:t>pilotprojektā</a:t>
            </a:r>
            <a:r>
              <a:rPr lang="en-US" sz="2200" dirty="0">
                <a:latin typeface="+mn-lt"/>
              </a:rPr>
              <a:t> </a:t>
            </a:r>
            <a:r>
              <a:rPr lang="en-US" sz="2200" dirty="0" err="1">
                <a:latin typeface="+mn-lt"/>
              </a:rPr>
              <a:t>iekļauto</a:t>
            </a:r>
            <a:r>
              <a:rPr lang="en-US" sz="2200" dirty="0">
                <a:latin typeface="+mn-lt"/>
              </a:rPr>
              <a:t> </a:t>
            </a:r>
            <a:r>
              <a:rPr lang="en-US" sz="2200" b="1" dirty="0">
                <a:latin typeface="+mn-lt"/>
              </a:rPr>
              <a:t>z</a:t>
            </a:r>
            <a:r>
              <a:rPr lang="lv-LV" sz="2200" b="1" dirty="0" err="1">
                <a:latin typeface="+mn-lt"/>
              </a:rPr>
              <a:t>āļu</a:t>
            </a:r>
            <a:r>
              <a:rPr lang="lv-LV" sz="2200" b="1" dirty="0">
                <a:latin typeface="+mn-lt"/>
              </a:rPr>
              <a:t> sarakst</a:t>
            </a:r>
            <a:r>
              <a:rPr lang="en-US" sz="2200" b="1" dirty="0">
                <a:latin typeface="+mn-lt"/>
              </a:rPr>
              <a:t>u</a:t>
            </a:r>
            <a:r>
              <a:rPr lang="lv-LV" sz="2200" dirty="0">
                <a:latin typeface="+mn-lt"/>
              </a:rPr>
              <a:t> </a:t>
            </a:r>
            <a:r>
              <a:rPr lang="en-US" sz="2200" dirty="0">
                <a:latin typeface="+mn-lt"/>
              </a:rPr>
              <a:t>un </a:t>
            </a:r>
            <a:r>
              <a:rPr lang="en-US" sz="2200" b="1" dirty="0" err="1">
                <a:latin typeface="+mn-lt"/>
              </a:rPr>
              <a:t>bieži</a:t>
            </a:r>
            <a:r>
              <a:rPr lang="en-US" sz="2200" b="1" dirty="0">
                <a:latin typeface="+mn-lt"/>
              </a:rPr>
              <a:t> </a:t>
            </a:r>
            <a:r>
              <a:rPr lang="en-US" sz="2200" b="1" dirty="0" err="1">
                <a:latin typeface="+mn-lt"/>
              </a:rPr>
              <a:t>uzdotos</a:t>
            </a:r>
            <a:r>
              <a:rPr lang="en-US" sz="2200" b="1" dirty="0">
                <a:latin typeface="+mn-lt"/>
              </a:rPr>
              <a:t> </a:t>
            </a:r>
            <a:r>
              <a:rPr lang="en-US" sz="2200" b="1" dirty="0" err="1">
                <a:latin typeface="+mn-lt"/>
              </a:rPr>
              <a:t>jautājumus</a:t>
            </a:r>
            <a:r>
              <a:rPr lang="en-US" sz="2200" b="1" dirty="0">
                <a:latin typeface="+mn-lt"/>
              </a:rPr>
              <a:t> </a:t>
            </a:r>
            <a:r>
              <a:rPr lang="en-US" sz="2200" dirty="0">
                <a:latin typeface="+mn-lt"/>
              </a:rPr>
              <a:t>(BUJ) </a:t>
            </a:r>
            <a:r>
              <a:rPr lang="en-US" sz="2200" dirty="0" err="1">
                <a:latin typeface="+mn-lt"/>
              </a:rPr>
              <a:t>savās</a:t>
            </a:r>
            <a:r>
              <a:rPr lang="en-US" sz="2200" dirty="0">
                <a:latin typeface="+mn-lt"/>
              </a:rPr>
              <a:t> </a:t>
            </a:r>
            <a:r>
              <a:rPr lang="en-US" sz="2200" dirty="0" err="1">
                <a:latin typeface="+mn-lt"/>
              </a:rPr>
              <a:t>tīmekļa</a:t>
            </a:r>
            <a:r>
              <a:rPr lang="en-US" sz="2200" dirty="0">
                <a:latin typeface="+mn-lt"/>
              </a:rPr>
              <a:t> </a:t>
            </a:r>
            <a:r>
              <a:rPr lang="en-US" sz="2200" dirty="0" err="1">
                <a:latin typeface="+mn-lt"/>
              </a:rPr>
              <a:t>vietnēs</a:t>
            </a:r>
            <a:r>
              <a:rPr lang="en-US" sz="2200" dirty="0">
                <a:latin typeface="+mn-lt"/>
              </a:rPr>
              <a:t>;</a:t>
            </a:r>
            <a:endParaRPr lang="lv-LV" sz="2200" dirty="0">
              <a:latin typeface="+mn-lt"/>
            </a:endParaRPr>
          </a:p>
          <a:p>
            <a:r>
              <a:rPr lang="en-US" sz="2200" dirty="0" err="1">
                <a:latin typeface="+mn-lt"/>
              </a:rPr>
              <a:t>Reģistrācijas</a:t>
            </a:r>
            <a:r>
              <a:rPr lang="en-US" sz="2200" dirty="0">
                <a:latin typeface="+mn-lt"/>
              </a:rPr>
              <a:t> </a:t>
            </a:r>
            <a:r>
              <a:rPr lang="en-US" sz="2200" dirty="0" err="1">
                <a:latin typeface="+mn-lt"/>
              </a:rPr>
              <a:t>apliecību</a:t>
            </a:r>
            <a:r>
              <a:rPr lang="en-US" sz="2200" dirty="0">
                <a:latin typeface="+mn-lt"/>
              </a:rPr>
              <a:t> </a:t>
            </a:r>
            <a:r>
              <a:rPr lang="en-US" sz="2200" dirty="0" err="1">
                <a:latin typeface="+mn-lt"/>
              </a:rPr>
              <a:t>īpašniekiem</a:t>
            </a:r>
            <a:r>
              <a:rPr lang="en-US" sz="2200" dirty="0">
                <a:latin typeface="+mn-lt"/>
              </a:rPr>
              <a:t> </a:t>
            </a:r>
            <a:r>
              <a:rPr lang="en-US" sz="2200" dirty="0" err="1">
                <a:latin typeface="+mn-lt"/>
              </a:rPr>
              <a:t>zāles</a:t>
            </a:r>
            <a:r>
              <a:rPr lang="en-US" sz="2200" dirty="0">
                <a:latin typeface="+mn-lt"/>
              </a:rPr>
              <a:t> p</a:t>
            </a:r>
            <a:r>
              <a:rPr lang="lv-LV" sz="2200" dirty="0" err="1">
                <a:latin typeface="+mn-lt"/>
              </a:rPr>
              <a:t>ilotprojekt</a:t>
            </a:r>
            <a:r>
              <a:rPr lang="en-US" sz="2200" dirty="0">
                <a:latin typeface="+mn-lt"/>
              </a:rPr>
              <a:t>am</a:t>
            </a:r>
            <a:r>
              <a:rPr lang="lv-LV" sz="2200" dirty="0">
                <a:latin typeface="+mn-lt"/>
              </a:rPr>
              <a:t> būs iespējams </a:t>
            </a:r>
            <a:r>
              <a:rPr lang="en-US" sz="2200" dirty="0" err="1">
                <a:latin typeface="+mn-lt"/>
              </a:rPr>
              <a:t>pieteikt</a:t>
            </a:r>
            <a:r>
              <a:rPr lang="lv-LV" sz="2200" dirty="0">
                <a:latin typeface="+mn-lt"/>
              </a:rPr>
              <a:t> </a:t>
            </a:r>
            <a:r>
              <a:rPr lang="lv-LV" sz="2200" b="1" dirty="0">
                <a:latin typeface="+mn-lt"/>
              </a:rPr>
              <a:t>jebkurā laikā 2 gadu periodā</a:t>
            </a:r>
            <a:r>
              <a:rPr lang="lv-LV" sz="2200" dirty="0">
                <a:latin typeface="+mn-lt"/>
              </a:rPr>
              <a:t>, bet pēdējais sērijas izlaides termiņš būs </a:t>
            </a:r>
            <a:r>
              <a:rPr lang="lv-LV" sz="2200" b="1" dirty="0">
                <a:latin typeface="+mn-lt"/>
              </a:rPr>
              <a:t>2023. gada 31. decembris</a:t>
            </a:r>
            <a:r>
              <a:rPr lang="en-US" sz="2200" b="1" dirty="0">
                <a:latin typeface="+mn-lt"/>
              </a:rPr>
              <a:t>;</a:t>
            </a:r>
            <a:endParaRPr lang="en-US" sz="2200" dirty="0">
              <a:latin typeface="+mn-lt"/>
            </a:endParaRPr>
          </a:p>
          <a:p>
            <a:r>
              <a:rPr lang="en-US" sz="2200" dirty="0" err="1">
                <a:latin typeface="+mn-lt"/>
              </a:rPr>
              <a:t>Līdz</a:t>
            </a:r>
            <a:r>
              <a:rPr lang="en-US" sz="2200" dirty="0">
                <a:latin typeface="+mn-lt"/>
              </a:rPr>
              <a:t> </a:t>
            </a:r>
            <a:r>
              <a:rPr lang="lv-LV" sz="2200" b="1" dirty="0">
                <a:latin typeface="+mn-lt"/>
              </a:rPr>
              <a:t>2023. gada 31. decembri</a:t>
            </a:r>
            <a:r>
              <a:rPr lang="en-US" sz="2200" b="1" dirty="0">
                <a:latin typeface="+mn-lt"/>
              </a:rPr>
              <a:t>m</a:t>
            </a:r>
            <a:r>
              <a:rPr lang="en-US" sz="2200" dirty="0">
                <a:latin typeface="+mn-lt"/>
              </a:rPr>
              <a:t> </a:t>
            </a:r>
            <a:r>
              <a:rPr lang="en-US" sz="2200" dirty="0" err="1">
                <a:latin typeface="+mn-lt"/>
              </a:rPr>
              <a:t>i</a:t>
            </a:r>
            <a:r>
              <a:rPr lang="lv-LV" sz="2200" dirty="0" err="1">
                <a:latin typeface="+mn-lt"/>
              </a:rPr>
              <a:t>zlaistās</a:t>
            </a:r>
            <a:r>
              <a:rPr lang="lv-LV" sz="2200" dirty="0">
                <a:latin typeface="+mn-lt"/>
              </a:rPr>
              <a:t> zāļu sērijas drīkstēs izplatīt līdz derīguma termiņa beigām</a:t>
            </a:r>
            <a:r>
              <a:rPr lang="en-US" sz="2200" dirty="0">
                <a:latin typeface="+mn-lt"/>
              </a:rPr>
              <a:t>, </a:t>
            </a:r>
            <a:r>
              <a:rPr lang="en-US" sz="2200" dirty="0" err="1">
                <a:latin typeface="+mn-lt"/>
              </a:rPr>
              <a:t>izņemot</a:t>
            </a:r>
            <a:r>
              <a:rPr lang="en-US" sz="2200" dirty="0">
                <a:latin typeface="+mn-lt"/>
              </a:rPr>
              <a:t> </a:t>
            </a:r>
            <a:r>
              <a:rPr lang="en-US" sz="2200" dirty="0" err="1">
                <a:latin typeface="+mn-lt"/>
              </a:rPr>
              <a:t>steidzamu</a:t>
            </a:r>
            <a:r>
              <a:rPr lang="en-US" sz="2200" dirty="0">
                <a:latin typeface="+mn-lt"/>
              </a:rPr>
              <a:t> </a:t>
            </a:r>
            <a:r>
              <a:rPr lang="en-US" sz="2200" dirty="0" err="1">
                <a:latin typeface="+mn-lt"/>
              </a:rPr>
              <a:t>zāļu</a:t>
            </a:r>
            <a:r>
              <a:rPr lang="en-US" sz="2200" dirty="0">
                <a:latin typeface="+mn-lt"/>
              </a:rPr>
              <a:t> </a:t>
            </a:r>
            <a:r>
              <a:rPr lang="en-US" sz="2200" dirty="0" err="1">
                <a:latin typeface="+mn-lt"/>
              </a:rPr>
              <a:t>drošuma</a:t>
            </a:r>
            <a:r>
              <a:rPr lang="en-US" sz="2200" dirty="0">
                <a:latin typeface="+mn-lt"/>
              </a:rPr>
              <a:t> </a:t>
            </a:r>
            <a:r>
              <a:rPr lang="en-US" sz="2200" dirty="0" err="1">
                <a:latin typeface="+mn-lt"/>
              </a:rPr>
              <a:t>dēļ</a:t>
            </a:r>
            <a:r>
              <a:rPr lang="en-US" sz="2200" dirty="0">
                <a:latin typeface="+mn-lt"/>
              </a:rPr>
              <a:t> </a:t>
            </a:r>
            <a:r>
              <a:rPr lang="en-US" sz="2200" dirty="0" err="1">
                <a:latin typeface="+mn-lt"/>
              </a:rPr>
              <a:t>ierobežojumu</a:t>
            </a:r>
            <a:r>
              <a:rPr lang="en-US" sz="2200" dirty="0">
                <a:latin typeface="+mn-lt"/>
              </a:rPr>
              <a:t> </a:t>
            </a:r>
            <a:r>
              <a:rPr lang="en-US" sz="2200" dirty="0" err="1">
                <a:latin typeface="+mn-lt"/>
              </a:rPr>
              <a:t>ieviešanas</a:t>
            </a:r>
            <a:r>
              <a:rPr lang="en-US" sz="2200" dirty="0">
                <a:latin typeface="+mn-lt"/>
              </a:rPr>
              <a:t> </a:t>
            </a:r>
            <a:r>
              <a:rPr lang="en-US" sz="2200" dirty="0" err="1">
                <a:latin typeface="+mn-lt"/>
              </a:rPr>
              <a:t>gadījumos</a:t>
            </a:r>
            <a:r>
              <a:rPr lang="en-US" sz="2200" dirty="0">
                <a:latin typeface="+mn-lt"/>
              </a:rPr>
              <a:t>.</a:t>
            </a:r>
            <a:endParaRPr lang="lv-LV" sz="220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lv-LV"/>
              <a:t>｜</a:t>
            </a:r>
            <a:fld id="{5FFB51B8-5ED8-409F-AB42-0ECF1AB115BE}" type="slidenum">
              <a:rPr lang="lv-LV" smtClean="0"/>
              <a:pPr/>
              <a:t>8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6265852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Informācija</a:t>
            </a:r>
            <a:r>
              <a:rPr lang="en-US" dirty="0"/>
              <a:t> ZVA </a:t>
            </a:r>
            <a:r>
              <a:rPr lang="en-US" dirty="0" err="1"/>
              <a:t>tīmekļa</a:t>
            </a:r>
            <a:r>
              <a:rPr lang="en-US" dirty="0"/>
              <a:t> </a:t>
            </a:r>
            <a:r>
              <a:rPr lang="en-US" dirty="0" err="1"/>
              <a:t>vietnē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599" cy="4361817"/>
          </a:xfrm>
        </p:spPr>
        <p:txBody>
          <a:bodyPr>
            <a:normAutofit/>
          </a:bodyPr>
          <a:lstStyle/>
          <a:p>
            <a:r>
              <a:rPr lang="lv-LV" sz="2200" dirty="0">
                <a:latin typeface="+mn-lt"/>
              </a:rPr>
              <a:t>Informācija</a:t>
            </a:r>
            <a:r>
              <a:rPr lang="en-US" sz="2200" dirty="0">
                <a:latin typeface="+mn-lt"/>
              </a:rPr>
              <a:t> par e-</a:t>
            </a:r>
            <a:r>
              <a:rPr lang="en-US" sz="2200" dirty="0" err="1">
                <a:latin typeface="+mn-lt"/>
              </a:rPr>
              <a:t>lietošanas</a:t>
            </a:r>
            <a:r>
              <a:rPr lang="en-US" sz="2200" dirty="0">
                <a:latin typeface="+mn-lt"/>
              </a:rPr>
              <a:t> </a:t>
            </a:r>
            <a:r>
              <a:rPr lang="en-US" sz="2200" dirty="0" err="1">
                <a:latin typeface="+mn-lt"/>
              </a:rPr>
              <a:t>instrukcijas</a:t>
            </a:r>
            <a:r>
              <a:rPr lang="en-US" sz="2200" dirty="0">
                <a:latin typeface="+mn-lt"/>
              </a:rPr>
              <a:t> pilot</a:t>
            </a:r>
            <a:r>
              <a:rPr lang="lv-LV" sz="2200" dirty="0">
                <a:latin typeface="+mn-lt"/>
              </a:rPr>
              <a:t>projektu</a:t>
            </a:r>
            <a:r>
              <a:rPr lang="en-US" sz="2200" dirty="0">
                <a:latin typeface="+mn-lt"/>
              </a:rPr>
              <a:t> </a:t>
            </a:r>
            <a:r>
              <a:rPr lang="lv-LV" sz="2200" dirty="0">
                <a:latin typeface="+mn-lt"/>
              </a:rPr>
              <a:t>viegli</a:t>
            </a:r>
            <a:r>
              <a:rPr lang="en-US" sz="2200" dirty="0">
                <a:latin typeface="+mn-lt"/>
              </a:rPr>
              <a:t> </a:t>
            </a:r>
            <a:r>
              <a:rPr lang="lv-LV" sz="2200" dirty="0">
                <a:latin typeface="+mn-lt"/>
              </a:rPr>
              <a:t>atrodama</a:t>
            </a:r>
            <a:r>
              <a:rPr lang="en-US" sz="2200" dirty="0">
                <a:latin typeface="+mn-lt"/>
              </a:rPr>
              <a:t> ZVA </a:t>
            </a:r>
            <a:r>
              <a:rPr lang="en-US" sz="2200" dirty="0" err="1">
                <a:latin typeface="+mn-lt"/>
              </a:rPr>
              <a:t>tīmekļa</a:t>
            </a:r>
            <a:r>
              <a:rPr lang="en-US" sz="2200" dirty="0">
                <a:latin typeface="+mn-lt"/>
              </a:rPr>
              <a:t> </a:t>
            </a:r>
            <a:r>
              <a:rPr lang="en-US" sz="2200" dirty="0" err="1">
                <a:latin typeface="+mn-lt"/>
              </a:rPr>
              <a:t>vietnē</a:t>
            </a:r>
            <a:r>
              <a:rPr lang="en-US" sz="2200" dirty="0">
                <a:latin typeface="+mn-lt"/>
              </a:rPr>
              <a:t> (</a:t>
            </a:r>
            <a:r>
              <a:rPr lang="en-US" sz="2200" b="1" dirty="0" err="1">
                <a:latin typeface="+mn-lt"/>
                <a:hlinkClick r:id="rId2" action="ppaction://hlinkfile"/>
              </a:rPr>
              <a:t>Saite</a:t>
            </a:r>
            <a:r>
              <a:rPr lang="en-US" sz="2200" b="1" dirty="0">
                <a:latin typeface="+mn-lt"/>
              </a:rPr>
              <a:t>):</a:t>
            </a:r>
            <a:endParaRPr lang="en-US" sz="2200" dirty="0">
              <a:latin typeface="+mn-lt"/>
            </a:endParaRPr>
          </a:p>
          <a:p>
            <a:pPr lvl="1"/>
            <a:r>
              <a:rPr lang="en-US" sz="2200" b="1" dirty="0" err="1">
                <a:latin typeface="+mn-lt"/>
              </a:rPr>
              <a:t>Sadaļā</a:t>
            </a:r>
            <a:r>
              <a:rPr lang="en-US" sz="2200" b="1" dirty="0">
                <a:latin typeface="+mn-lt"/>
              </a:rPr>
              <a:t> “</a:t>
            </a:r>
            <a:r>
              <a:rPr lang="en-US" sz="2200" b="1" dirty="0" err="1">
                <a:latin typeface="+mn-lt"/>
              </a:rPr>
              <a:t>Veselības</a:t>
            </a:r>
            <a:r>
              <a:rPr lang="en-US" sz="2200" b="1" dirty="0">
                <a:latin typeface="+mn-lt"/>
              </a:rPr>
              <a:t> </a:t>
            </a:r>
            <a:r>
              <a:rPr lang="en-US" sz="2200" b="1" dirty="0" err="1">
                <a:latin typeface="+mn-lt"/>
              </a:rPr>
              <a:t>aprūpes</a:t>
            </a:r>
            <a:r>
              <a:rPr lang="en-US" sz="2200" b="1" dirty="0">
                <a:latin typeface="+mn-lt"/>
              </a:rPr>
              <a:t> </a:t>
            </a:r>
            <a:r>
              <a:rPr lang="en-US" sz="2200" b="1" dirty="0" err="1">
                <a:latin typeface="+mn-lt"/>
              </a:rPr>
              <a:t>speciālistiem</a:t>
            </a:r>
            <a:r>
              <a:rPr lang="en-US" sz="2200" b="1" dirty="0">
                <a:latin typeface="+mn-lt"/>
              </a:rPr>
              <a:t> un </a:t>
            </a:r>
            <a:r>
              <a:rPr lang="en-US" sz="2200" b="1" dirty="0" err="1">
                <a:latin typeface="+mn-lt"/>
              </a:rPr>
              <a:t>iestādēm</a:t>
            </a:r>
            <a:r>
              <a:rPr lang="en-US" sz="2200" b="1" dirty="0">
                <a:latin typeface="+mn-lt"/>
              </a:rPr>
              <a:t>” </a:t>
            </a:r>
            <a:r>
              <a:rPr lang="en-US" sz="2200" b="1" dirty="0">
                <a:latin typeface="+mn-lt"/>
                <a:sym typeface="Wingdings" panose="05000000000000000000" pitchFamily="2" charset="2"/>
              </a:rPr>
              <a:t> </a:t>
            </a:r>
            <a:r>
              <a:rPr lang="en-US" sz="2200" b="1" dirty="0" err="1">
                <a:latin typeface="+mn-lt"/>
              </a:rPr>
              <a:t>Apakšsadaļā</a:t>
            </a:r>
            <a:r>
              <a:rPr lang="en-US" sz="2200" b="1" dirty="0">
                <a:latin typeface="+mn-lt"/>
              </a:rPr>
              <a:t> “</a:t>
            </a:r>
            <a:r>
              <a:rPr lang="en-US" sz="2200" b="1" dirty="0" err="1">
                <a:latin typeface="+mn-lt"/>
              </a:rPr>
              <a:t>Zāles</a:t>
            </a:r>
            <a:r>
              <a:rPr lang="en-US" sz="2200" b="1" dirty="0">
                <a:latin typeface="+mn-lt"/>
              </a:rPr>
              <a:t>” </a:t>
            </a:r>
            <a:r>
              <a:rPr lang="en-US" sz="2200" b="1" dirty="0">
                <a:latin typeface="+mn-lt"/>
                <a:sym typeface="Wingdings" panose="05000000000000000000" pitchFamily="2" charset="2"/>
              </a:rPr>
              <a:t> </a:t>
            </a:r>
            <a:r>
              <a:rPr lang="lv-LV" sz="2200" b="1" dirty="0">
                <a:latin typeface="+mn-lt"/>
              </a:rPr>
              <a:t>Zāļu elektronisko lietošanas instrukciju pilotprojekts (e-PIL)</a:t>
            </a:r>
            <a:endParaRPr lang="en-US" sz="2200" b="1" dirty="0">
              <a:latin typeface="+mn-lt"/>
            </a:endParaRPr>
          </a:p>
          <a:p>
            <a:r>
              <a:rPr lang="en-US" sz="2200" dirty="0" err="1">
                <a:latin typeface="+mn-lt"/>
              </a:rPr>
              <a:t>Informācija</a:t>
            </a:r>
            <a:r>
              <a:rPr lang="en-US" sz="2200" dirty="0">
                <a:latin typeface="+mn-lt"/>
              </a:rPr>
              <a:t> par </a:t>
            </a:r>
            <a:r>
              <a:rPr lang="en-US" sz="2200" dirty="0" err="1">
                <a:latin typeface="+mn-lt"/>
              </a:rPr>
              <a:t>zālēm</a:t>
            </a:r>
            <a:r>
              <a:rPr lang="en-US" sz="2200" dirty="0">
                <a:latin typeface="+mn-lt"/>
              </a:rPr>
              <a:t> – </a:t>
            </a:r>
            <a:r>
              <a:rPr lang="en-US" sz="2200" b="1" dirty="0">
                <a:latin typeface="+mn-lt"/>
              </a:rPr>
              <a:t>Latvijas </a:t>
            </a:r>
            <a:r>
              <a:rPr lang="en-US" sz="2200" b="1" dirty="0" err="1">
                <a:latin typeface="+mn-lt"/>
              </a:rPr>
              <a:t>Republikas</a:t>
            </a:r>
            <a:r>
              <a:rPr lang="en-US" sz="2200" b="1" dirty="0">
                <a:latin typeface="+mn-lt"/>
              </a:rPr>
              <a:t> </a:t>
            </a:r>
            <a:r>
              <a:rPr lang="en-US" sz="2200" b="1" dirty="0" err="1">
                <a:latin typeface="+mn-lt"/>
              </a:rPr>
              <a:t>Zāļu</a:t>
            </a:r>
            <a:r>
              <a:rPr lang="en-US" sz="2200" b="1" dirty="0">
                <a:latin typeface="+mn-lt"/>
              </a:rPr>
              <a:t> </a:t>
            </a:r>
            <a:r>
              <a:rPr lang="en-US" sz="2200" b="1" dirty="0" err="1">
                <a:latin typeface="+mn-lt"/>
              </a:rPr>
              <a:t>reģistrā</a:t>
            </a:r>
            <a:r>
              <a:rPr lang="en-US" sz="2200" b="1" dirty="0">
                <a:latin typeface="+mn-lt"/>
              </a:rPr>
              <a:t> </a:t>
            </a:r>
            <a:r>
              <a:rPr lang="en-US" sz="2200" dirty="0">
                <a:latin typeface="+mn-lt"/>
              </a:rPr>
              <a:t>(</a:t>
            </a:r>
            <a:r>
              <a:rPr lang="en-US" sz="2200" b="1" dirty="0" err="1">
                <a:latin typeface="+mn-lt"/>
                <a:hlinkClick r:id="rId3"/>
              </a:rPr>
              <a:t>Saite</a:t>
            </a:r>
            <a:r>
              <a:rPr lang="en-US" sz="2200" b="1" dirty="0">
                <a:latin typeface="+mn-lt"/>
              </a:rPr>
              <a:t>):</a:t>
            </a:r>
            <a:endParaRPr lang="en-US" sz="2200" dirty="0">
              <a:latin typeface="+mn-lt"/>
            </a:endParaRPr>
          </a:p>
          <a:p>
            <a:pPr lvl="1"/>
            <a:r>
              <a:rPr lang="en-US" sz="2200" b="1" dirty="0" err="1">
                <a:latin typeface="+mn-lt"/>
              </a:rPr>
              <a:t>zāļu</a:t>
            </a:r>
            <a:r>
              <a:rPr lang="en-US" sz="2200" b="1" dirty="0">
                <a:latin typeface="+mn-lt"/>
              </a:rPr>
              <a:t> </a:t>
            </a:r>
            <a:r>
              <a:rPr lang="en-US" sz="2200" b="1" dirty="0" err="1">
                <a:latin typeface="+mn-lt"/>
              </a:rPr>
              <a:t>lietošanas</a:t>
            </a:r>
            <a:r>
              <a:rPr lang="en-US" sz="2200" b="1" dirty="0">
                <a:latin typeface="+mn-lt"/>
              </a:rPr>
              <a:t> </a:t>
            </a:r>
            <a:r>
              <a:rPr lang="en-US" sz="2200" b="1" dirty="0" err="1">
                <a:latin typeface="+mn-lt"/>
              </a:rPr>
              <a:t>instrukcijas</a:t>
            </a:r>
            <a:r>
              <a:rPr lang="en-US" sz="2200" dirty="0">
                <a:latin typeface="+mn-lt"/>
              </a:rPr>
              <a:t>, </a:t>
            </a:r>
            <a:r>
              <a:rPr lang="en-US" sz="2200" b="1" u="sng" dirty="0" err="1">
                <a:latin typeface="+mn-lt"/>
              </a:rPr>
              <a:t>zāļu</a:t>
            </a:r>
            <a:r>
              <a:rPr lang="en-US" sz="2200" b="1" u="sng" dirty="0">
                <a:latin typeface="+mn-lt"/>
              </a:rPr>
              <a:t> </a:t>
            </a:r>
            <a:r>
              <a:rPr lang="en-US" sz="2200" b="1" u="sng" dirty="0" err="1">
                <a:latin typeface="+mn-lt"/>
              </a:rPr>
              <a:t>apraksti</a:t>
            </a:r>
            <a:r>
              <a:rPr lang="en-US" sz="2200" b="1" dirty="0">
                <a:latin typeface="+mn-lt"/>
              </a:rPr>
              <a:t> (t.sk. </a:t>
            </a:r>
            <a:r>
              <a:rPr lang="en-US" sz="2200" b="1" dirty="0" err="1">
                <a:latin typeface="+mn-lt"/>
              </a:rPr>
              <a:t>klīniskie</a:t>
            </a:r>
            <a:r>
              <a:rPr lang="en-US" sz="2200" b="1" dirty="0">
                <a:latin typeface="+mn-lt"/>
              </a:rPr>
              <a:t> </a:t>
            </a:r>
            <a:r>
              <a:rPr lang="en-US" sz="2200" b="1" dirty="0" err="1">
                <a:latin typeface="+mn-lt"/>
              </a:rPr>
              <a:t>dati</a:t>
            </a:r>
            <a:r>
              <a:rPr lang="en-US" sz="2200" b="1" dirty="0">
                <a:latin typeface="+mn-lt"/>
              </a:rPr>
              <a:t>, </a:t>
            </a:r>
            <a:r>
              <a:rPr lang="en-US" sz="2200" b="1" dirty="0" err="1">
                <a:latin typeface="+mn-lt"/>
              </a:rPr>
              <a:t>farmakoliģiskās</a:t>
            </a:r>
            <a:r>
              <a:rPr lang="en-US" sz="2200" b="1" dirty="0">
                <a:latin typeface="+mn-lt"/>
              </a:rPr>
              <a:t> </a:t>
            </a:r>
            <a:r>
              <a:rPr lang="en-US" sz="2200" b="1" dirty="0" err="1">
                <a:latin typeface="+mn-lt"/>
              </a:rPr>
              <a:t>īpašības</a:t>
            </a:r>
            <a:r>
              <a:rPr lang="en-US" sz="2200" b="1" dirty="0">
                <a:latin typeface="+mn-lt"/>
              </a:rPr>
              <a:t>)</a:t>
            </a:r>
            <a:r>
              <a:rPr lang="en-US" sz="2200" dirty="0">
                <a:latin typeface="+mn-lt"/>
              </a:rPr>
              <a:t>, </a:t>
            </a:r>
            <a:r>
              <a:rPr lang="en-US" sz="2200" b="1" dirty="0" err="1">
                <a:latin typeface="+mn-lt"/>
              </a:rPr>
              <a:t>riskmazināšanas</a:t>
            </a:r>
            <a:r>
              <a:rPr lang="en-US" sz="2200" b="1" dirty="0">
                <a:latin typeface="+mn-lt"/>
              </a:rPr>
              <a:t> </a:t>
            </a:r>
            <a:r>
              <a:rPr lang="en-US" sz="2200" b="1" dirty="0" err="1">
                <a:latin typeface="+mn-lt"/>
              </a:rPr>
              <a:t>materiāli</a:t>
            </a:r>
            <a:r>
              <a:rPr lang="en-US" sz="2200" b="1" dirty="0">
                <a:latin typeface="+mn-lt"/>
              </a:rPr>
              <a:t> - </a:t>
            </a:r>
            <a:r>
              <a:rPr lang="en-US" sz="2200" u="sng" dirty="0" err="1">
                <a:latin typeface="+mn-lt"/>
              </a:rPr>
              <a:t>dokumenti</a:t>
            </a:r>
            <a:r>
              <a:rPr lang="en-US" sz="2200" u="sng" dirty="0">
                <a:latin typeface="+mn-lt"/>
              </a:rPr>
              <a:t> </a:t>
            </a:r>
            <a:r>
              <a:rPr lang="en-US" sz="2200" u="sng" dirty="0" err="1">
                <a:latin typeface="+mn-lt"/>
              </a:rPr>
              <a:t>būs</a:t>
            </a:r>
            <a:r>
              <a:rPr lang="en-US" sz="2200" u="sng" dirty="0">
                <a:latin typeface="+mn-lt"/>
              </a:rPr>
              <a:t> </a:t>
            </a:r>
            <a:r>
              <a:rPr lang="en-US" sz="2200" u="sng" dirty="0" err="1">
                <a:latin typeface="+mn-lt"/>
              </a:rPr>
              <a:t>pieejamī</a:t>
            </a:r>
            <a:r>
              <a:rPr lang="en-US" sz="2200" u="sng" dirty="0">
                <a:latin typeface="+mn-lt"/>
              </a:rPr>
              <a:t> </a:t>
            </a:r>
            <a:r>
              <a:rPr lang="en-US" sz="2200" u="sng" dirty="0" err="1">
                <a:latin typeface="+mn-lt"/>
              </a:rPr>
              <a:t>arī</a:t>
            </a:r>
            <a:r>
              <a:rPr lang="en-US" sz="2200" u="sng" dirty="0">
                <a:latin typeface="+mn-lt"/>
              </a:rPr>
              <a:t> PDF </a:t>
            </a:r>
            <a:r>
              <a:rPr lang="en-US" sz="2200" u="sng" dirty="0" err="1">
                <a:latin typeface="+mn-lt"/>
              </a:rPr>
              <a:t>formātā</a:t>
            </a:r>
            <a:r>
              <a:rPr lang="en-US" sz="2200" u="sng" dirty="0">
                <a:latin typeface="+mn-lt"/>
              </a:rPr>
              <a:t>;</a:t>
            </a:r>
            <a:endParaRPr lang="en-US" sz="2200" dirty="0">
              <a:latin typeface="+mn-lt"/>
            </a:endParaRPr>
          </a:p>
          <a:p>
            <a:pPr lvl="1"/>
            <a:r>
              <a:rPr lang="en-US" sz="2200" dirty="0" err="1">
                <a:latin typeface="+mn-lt"/>
              </a:rPr>
              <a:t>Informācija</a:t>
            </a:r>
            <a:r>
              <a:rPr lang="en-US" sz="2200" dirty="0">
                <a:latin typeface="+mn-lt"/>
              </a:rPr>
              <a:t> par </a:t>
            </a:r>
            <a:r>
              <a:rPr lang="en-US" sz="2200" u="sng" dirty="0" err="1">
                <a:latin typeface="+mn-lt"/>
              </a:rPr>
              <a:t>zāļu</a:t>
            </a:r>
            <a:r>
              <a:rPr lang="en-US" sz="2200" u="sng" dirty="0">
                <a:latin typeface="+mn-lt"/>
              </a:rPr>
              <a:t> </a:t>
            </a:r>
            <a:r>
              <a:rPr lang="en-US" sz="2200" u="sng" dirty="0" err="1">
                <a:latin typeface="+mn-lt"/>
              </a:rPr>
              <a:t>pieejamību</a:t>
            </a:r>
            <a:r>
              <a:rPr lang="en-US" sz="2200" u="sng" dirty="0">
                <a:latin typeface="+mn-lt"/>
              </a:rPr>
              <a:t> </a:t>
            </a:r>
            <a:r>
              <a:rPr lang="en-US" sz="2200" dirty="0">
                <a:latin typeface="+mn-lt"/>
              </a:rPr>
              <a:t>un </a:t>
            </a:r>
            <a:r>
              <a:rPr lang="en-US" sz="2200" u="sng" dirty="0" err="1">
                <a:latin typeface="+mn-lt"/>
              </a:rPr>
              <a:t>pieejamiem</a:t>
            </a:r>
            <a:r>
              <a:rPr lang="en-US" sz="2200" u="sng" dirty="0">
                <a:latin typeface="+mn-lt"/>
              </a:rPr>
              <a:t> </a:t>
            </a:r>
            <a:r>
              <a:rPr lang="en-US" sz="2200" u="sng" dirty="0" err="1">
                <a:latin typeface="+mn-lt"/>
              </a:rPr>
              <a:t>atlikumiem</a:t>
            </a:r>
            <a:r>
              <a:rPr lang="en-US" sz="2200" u="sng" dirty="0">
                <a:latin typeface="+mn-lt"/>
              </a:rPr>
              <a:t> </a:t>
            </a:r>
            <a:r>
              <a:rPr lang="en-US" sz="2200" dirty="0" err="1">
                <a:latin typeface="+mn-lt"/>
              </a:rPr>
              <a:t>vairumtirgotājiem</a:t>
            </a:r>
            <a:r>
              <a:rPr lang="en-US" sz="2200" dirty="0">
                <a:latin typeface="+mn-lt"/>
              </a:rPr>
              <a:t>.</a:t>
            </a:r>
          </a:p>
          <a:p>
            <a:r>
              <a:rPr lang="en-US" sz="2200" dirty="0" err="1">
                <a:latin typeface="+mn-lt"/>
              </a:rPr>
              <a:t>Informācija</a:t>
            </a:r>
            <a:r>
              <a:rPr lang="en-US" sz="2200" dirty="0">
                <a:latin typeface="+mn-lt"/>
              </a:rPr>
              <a:t> par </a:t>
            </a:r>
            <a:r>
              <a:rPr lang="en-US" sz="2200" dirty="0" err="1">
                <a:latin typeface="+mn-lt"/>
              </a:rPr>
              <a:t>citas</a:t>
            </a:r>
            <a:r>
              <a:rPr lang="en-US" sz="2200" dirty="0">
                <a:latin typeface="+mn-lt"/>
              </a:rPr>
              <a:t> </a:t>
            </a:r>
            <a:r>
              <a:rPr lang="en-US" sz="2200" dirty="0" err="1">
                <a:latin typeface="+mn-lt"/>
              </a:rPr>
              <a:t>valsts</a:t>
            </a:r>
            <a:r>
              <a:rPr lang="en-US" sz="2200" dirty="0">
                <a:latin typeface="+mn-lt"/>
              </a:rPr>
              <a:t> </a:t>
            </a:r>
            <a:r>
              <a:rPr lang="en-US" sz="2200" dirty="0" err="1">
                <a:latin typeface="+mn-lt"/>
              </a:rPr>
              <a:t>tirgum</a:t>
            </a:r>
            <a:r>
              <a:rPr lang="en-US" sz="2200" dirty="0">
                <a:latin typeface="+mn-lt"/>
              </a:rPr>
              <a:t> </a:t>
            </a:r>
            <a:r>
              <a:rPr lang="en-US" sz="2200" dirty="0" err="1">
                <a:latin typeface="+mn-lt"/>
              </a:rPr>
              <a:t>paredzēto</a:t>
            </a:r>
            <a:r>
              <a:rPr lang="en-US" sz="2200" dirty="0">
                <a:latin typeface="+mn-lt"/>
              </a:rPr>
              <a:t> </a:t>
            </a:r>
            <a:r>
              <a:rPr lang="en-US" sz="2200" dirty="0" err="1">
                <a:latin typeface="+mn-lt"/>
              </a:rPr>
              <a:t>iepakojumu</a:t>
            </a:r>
            <a:r>
              <a:rPr lang="en-US" sz="2200" dirty="0">
                <a:latin typeface="+mn-lt"/>
              </a:rPr>
              <a:t> </a:t>
            </a:r>
            <a:r>
              <a:rPr lang="en-US" sz="2200" dirty="0" err="1">
                <a:latin typeface="+mn-lt"/>
              </a:rPr>
              <a:t>izplatīšanu</a:t>
            </a:r>
            <a:r>
              <a:rPr lang="en-US" sz="2200" dirty="0">
                <a:latin typeface="+mn-lt"/>
              </a:rPr>
              <a:t> (</a:t>
            </a:r>
            <a:r>
              <a:rPr lang="en-US" sz="2200" b="1" dirty="0" err="1">
                <a:latin typeface="+mn-lt"/>
                <a:hlinkClick r:id="rId4"/>
              </a:rPr>
              <a:t>Saite</a:t>
            </a:r>
            <a:r>
              <a:rPr lang="en-US" sz="2200" b="1" dirty="0">
                <a:latin typeface="+mn-lt"/>
              </a:rPr>
              <a:t>)</a:t>
            </a:r>
            <a:endParaRPr lang="lv-LV" sz="2200" b="1" dirty="0">
              <a:latin typeface="+mn-lt"/>
            </a:endParaRPr>
          </a:p>
          <a:p>
            <a:endParaRPr lang="lv-LV" sz="2200" b="1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lv-LV"/>
              <a:t>｜</a:t>
            </a:r>
            <a:fld id="{5FFB51B8-5ED8-409F-AB42-0ECF1AB115BE}" type="slidenum">
              <a:rPr lang="lv-LV" smtClean="0"/>
              <a:pPr/>
              <a:t>9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6808378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ācija_09.10.2020." id="{C629E6BC-0C9E-4787-956C-F79E1AB8B0A7}" vid="{B821687E-6D78-49DB-A658-4828E79091C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Prezentācijas_paraugs_LV_16_9</Template>
  <TotalTime>228</TotalTime>
  <Words>1141</Words>
  <Application>Microsoft Office PowerPoint</Application>
  <PresentationFormat>Widescreen</PresentationFormat>
  <Paragraphs>157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Verdana</vt:lpstr>
      <vt:lpstr>Office Theme</vt:lpstr>
      <vt:lpstr>Projekts par elektroniskās lietošanas instrukcijas izmantošanu Baltijas valstīs</vt:lpstr>
      <vt:lpstr>E-lietošanas instrukcijas pilotprojekts Baltijas valstīs</vt:lpstr>
      <vt:lpstr>Pilotprojekta mērķi, ietvars un laiks</vt:lpstr>
      <vt:lpstr>Pilotprojektā pieteiktās zāles</vt:lpstr>
      <vt:lpstr>Atgriezeniskā saite</vt:lpstr>
      <vt:lpstr>Projektā iekļautās zāles</vt:lpstr>
      <vt:lpstr>Atgādinājums reģistrācijas apliecības īpašnieku ievērībai</vt:lpstr>
      <vt:lpstr>Tālāka pilotprojekta norise</vt:lpstr>
      <vt:lpstr>Informācija ZVA tīmekļa vietnē</vt:lpstr>
      <vt:lpstr>Izmaiņas zāļu marķēšanas kārtībā un zāļu lietošanas instrukcijai izvirzāmajās prasībās</vt:lpstr>
      <vt:lpstr>PowerPoint Presentation</vt:lpstr>
      <vt:lpstr>Papildus: e-PIL regulējums (1/1)</vt:lpstr>
      <vt:lpstr>Papildus: e-PIL regulējums (2/2)</vt:lpstr>
      <vt:lpstr>e-PIL medicīnas ierīcēm</vt:lpstr>
    </vt:vector>
  </TitlesOfParts>
  <Company>zva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Prezentācijas nosaukums</dc:title>
  <dc:creator>Sergejs.Akulics</dc:creator>
  <cp:lastModifiedBy>Elita Poplavska</cp:lastModifiedBy>
  <cp:revision>26</cp:revision>
  <cp:lastPrinted>2019-11-07T07:30:30Z</cp:lastPrinted>
  <dcterms:created xsi:type="dcterms:W3CDTF">2020-10-09T13:18:45Z</dcterms:created>
  <dcterms:modified xsi:type="dcterms:W3CDTF">2021-12-17T14:50:59Z</dcterms:modified>
</cp:coreProperties>
</file>